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3" r:id="rId10"/>
    <p:sldId id="265" r:id="rId11"/>
    <p:sldId id="266" r:id="rId12"/>
    <p:sldId id="267" r:id="rId13"/>
    <p:sldId id="268" r:id="rId14"/>
    <p:sldId id="269" r:id="rId15"/>
    <p:sldId id="270" r:id="rId16"/>
    <p:sldId id="272" r:id="rId17"/>
    <p:sldId id="276" r:id="rId18"/>
    <p:sldId id="273" r:id="rId19"/>
    <p:sldId id="271" r:id="rId20"/>
    <p:sldId id="274" r:id="rId21"/>
    <p:sldId id="275" r:id="rId22"/>
    <p:sldId id="277" r:id="rId23"/>
    <p:sldId id="278" r:id="rId24"/>
    <p:sldId id="279" r:id="rId25"/>
    <p:sldId id="280" r:id="rId26"/>
    <p:sldId id="281" r:id="rId27"/>
    <p:sldId id="282" r:id="rId28"/>
    <p:sldId id="285" r:id="rId29"/>
    <p:sldId id="286" r:id="rId30"/>
    <p:sldId id="283" r:id="rId31"/>
    <p:sldId id="284" r:id="rId32"/>
    <p:sldId id="287" r:id="rId33"/>
    <p:sldId id="288" r:id="rId34"/>
    <p:sldId id="289" r:id="rId35"/>
    <p:sldId id="290" r:id="rId36"/>
    <p:sldId id="291" r:id="rId37"/>
    <p:sldId id="295" r:id="rId38"/>
    <p:sldId id="292" r:id="rId39"/>
    <p:sldId id="293" r:id="rId40"/>
    <p:sldId id="296" r:id="rId41"/>
    <p:sldId id="304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1" r:id="rId6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5223E-8485-4356-A30C-02BB2903AE91}" type="datetimeFigureOut">
              <a:rPr lang="ko-KR" altLang="en-US" smtClean="0"/>
              <a:t>2023-08-09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5A62D-800B-481D-B077-AE64993119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72187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5223E-8485-4356-A30C-02BB2903AE91}" type="datetimeFigureOut">
              <a:rPr lang="ko-KR" altLang="en-US" smtClean="0"/>
              <a:t>2023-08-09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5A62D-800B-481D-B077-AE64993119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11095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5223E-8485-4356-A30C-02BB2903AE91}" type="datetimeFigureOut">
              <a:rPr lang="ko-KR" altLang="en-US" smtClean="0"/>
              <a:t>2023-08-09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5A62D-800B-481D-B077-AE64993119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69261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5223E-8485-4356-A30C-02BB2903AE91}" type="datetimeFigureOut">
              <a:rPr lang="ko-KR" altLang="en-US" smtClean="0"/>
              <a:t>2023-08-09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5A62D-800B-481D-B077-AE64993119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69324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5223E-8485-4356-A30C-02BB2903AE91}" type="datetimeFigureOut">
              <a:rPr lang="ko-KR" altLang="en-US" smtClean="0"/>
              <a:t>2023-08-09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5A62D-800B-481D-B077-AE64993119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83414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5223E-8485-4356-A30C-02BB2903AE91}" type="datetimeFigureOut">
              <a:rPr lang="ko-KR" altLang="en-US" smtClean="0"/>
              <a:t>2023-08-09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5A62D-800B-481D-B077-AE64993119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12277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5223E-8485-4356-A30C-02BB2903AE91}" type="datetimeFigureOut">
              <a:rPr lang="ko-KR" altLang="en-US" smtClean="0"/>
              <a:t>2023-08-09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5A62D-800B-481D-B077-AE64993119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83177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5223E-8485-4356-A30C-02BB2903AE91}" type="datetimeFigureOut">
              <a:rPr lang="ko-KR" altLang="en-US" smtClean="0"/>
              <a:t>2023-08-09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5A62D-800B-481D-B077-AE64993119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18862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5223E-8485-4356-A30C-02BB2903AE91}" type="datetimeFigureOut">
              <a:rPr lang="ko-KR" altLang="en-US" smtClean="0"/>
              <a:t>2023-08-09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5A62D-800B-481D-B077-AE64993119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77308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5223E-8485-4356-A30C-02BB2903AE91}" type="datetimeFigureOut">
              <a:rPr lang="ko-KR" altLang="en-US" smtClean="0"/>
              <a:t>2023-08-09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5A62D-800B-481D-B077-AE64993119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50538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5223E-8485-4356-A30C-02BB2903AE91}" type="datetimeFigureOut">
              <a:rPr lang="ko-KR" altLang="en-US" smtClean="0"/>
              <a:t>2023-08-09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5A62D-800B-481D-B077-AE64993119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75819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55223E-8485-4356-A30C-02BB2903AE91}" type="datetimeFigureOut">
              <a:rPr lang="ko-KR" altLang="en-US" smtClean="0"/>
              <a:t>2023-08-09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15A62D-800B-481D-B077-AE64993119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89679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 anchor="ctr"/>
          <a:lstStyle/>
          <a:p>
            <a:r>
              <a:rPr lang="ko-KR" altLang="en-US" dirty="0"/>
              <a:t>데이터베이스 프로그래밍</a:t>
            </a:r>
            <a:br>
              <a:rPr lang="en-US" altLang="ko-KR" dirty="0"/>
            </a:br>
            <a:r>
              <a:rPr lang="ko-KR" altLang="en-US" sz="4800" dirty="0"/>
              <a:t>기본 </a:t>
            </a:r>
            <a:r>
              <a:rPr lang="en-US" altLang="ko-KR" sz="4800" dirty="0"/>
              <a:t>SQL</a:t>
            </a:r>
            <a:endParaRPr lang="ko-KR" altLang="en-US" sz="48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4322618" y="3602037"/>
            <a:ext cx="6345382" cy="2133599"/>
          </a:xfrm>
        </p:spPr>
        <p:txBody>
          <a:bodyPr>
            <a:normAutofit/>
          </a:bodyPr>
          <a:lstStyle/>
          <a:p>
            <a:pPr marL="457200" indent="-457200" algn="l">
              <a:buAutoNum type="arabicPeriod"/>
            </a:pPr>
            <a:r>
              <a:rPr lang="en-US" altLang="ko-KR" dirty="0"/>
              <a:t>DDL(Data Definition Language)</a:t>
            </a:r>
          </a:p>
          <a:p>
            <a:pPr marL="457200" indent="-457200" algn="l">
              <a:buAutoNum type="arabicPeriod"/>
            </a:pPr>
            <a:r>
              <a:rPr lang="en-US" altLang="ko-KR" dirty="0"/>
              <a:t>DML(Data Manipulation Language)</a:t>
            </a:r>
          </a:p>
          <a:p>
            <a:pPr marL="457200" indent="-457200" algn="l">
              <a:buAutoNum type="arabicPeriod"/>
            </a:pPr>
            <a:r>
              <a:rPr lang="en-US" altLang="ko-KR" dirty="0"/>
              <a:t>DCL(Data Control Language)</a:t>
            </a:r>
          </a:p>
          <a:p>
            <a:pPr marL="457200" indent="-457200" algn="l">
              <a:buAutoNum type="arabicPeriod"/>
            </a:pPr>
            <a:r>
              <a:rPr lang="ko-KR" altLang="en-US" dirty="0"/>
              <a:t>데이터 사전</a:t>
            </a:r>
          </a:p>
        </p:txBody>
      </p:sp>
      <p:cxnSp>
        <p:nvCxnSpPr>
          <p:cNvPr id="4" name="직선 연결선 3"/>
          <p:cNvCxnSpPr/>
          <p:nvPr/>
        </p:nvCxnSpPr>
        <p:spPr>
          <a:xfrm>
            <a:off x="615142" y="681644"/>
            <a:ext cx="0" cy="5810596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357447" y="1388228"/>
            <a:ext cx="11488189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 flipH="1" flipV="1">
            <a:off x="9235440" y="6311900"/>
            <a:ext cx="2709949" cy="3442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 flipV="1">
            <a:off x="11819312" y="4039985"/>
            <a:ext cx="25776" cy="2477193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357447" y="3103421"/>
            <a:ext cx="11488189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65524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03. </a:t>
            </a:r>
            <a:r>
              <a:rPr lang="ko-KR" altLang="en-US" dirty="0"/>
              <a:t>제약조건 적용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ko-KR" altLang="en-US" dirty="0"/>
              <a:t>제약조건 유형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615142" y="681644"/>
            <a:ext cx="0" cy="5810596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357447" y="1388228"/>
            <a:ext cx="11488189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 flipH="1" flipV="1">
            <a:off x="9235440" y="6311900"/>
            <a:ext cx="2709949" cy="3442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 flipV="1">
            <a:off x="11819312" y="4039985"/>
            <a:ext cx="25776" cy="2477193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t="9720"/>
          <a:stretch/>
        </p:blipFill>
        <p:spPr>
          <a:xfrm>
            <a:off x="3655434" y="1487978"/>
            <a:ext cx="7921423" cy="500426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954181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03. </a:t>
            </a:r>
            <a:r>
              <a:rPr lang="ko-KR" altLang="en-US" dirty="0"/>
              <a:t>제약조건 적용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ko-KR" altLang="en-US" dirty="0"/>
              <a:t>제약조건 변경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615142" y="681644"/>
            <a:ext cx="0" cy="5810596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357447" y="1388228"/>
            <a:ext cx="11488189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 flipH="1" flipV="1">
            <a:off x="9235440" y="6311900"/>
            <a:ext cx="2709949" cy="3442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 flipV="1">
            <a:off x="11819312" y="4039985"/>
            <a:ext cx="25776" cy="2477193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654" y="2473210"/>
            <a:ext cx="10208519" cy="347039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5046134" y="1586221"/>
            <a:ext cx="66872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‘ALTER TABLE’</a:t>
            </a:r>
            <a:r>
              <a:rPr lang="ko-KR" altLang="en-US" dirty="0"/>
              <a:t>을 이용하여 테이블에 제약조건을 추가하거나 삭제할 수는 있으나 수정은 불가능합니다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052900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04. DDL </a:t>
            </a:r>
            <a:r>
              <a:rPr lang="ko-KR" altLang="en-US" dirty="0"/>
              <a:t>실습</a:t>
            </a:r>
            <a:r>
              <a:rPr lang="en-US" altLang="ko-KR" dirty="0"/>
              <a:t>-1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291618" cy="4351338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ko-KR" altLang="en-US" dirty="0"/>
              <a:t>테이블 생성 </a:t>
            </a:r>
            <a:r>
              <a:rPr lang="en-US" altLang="ko-KR" dirty="0"/>
              <a:t>: CREATE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altLang="ko-KR" dirty="0"/>
          </a:p>
          <a:p>
            <a:pPr lvl="1"/>
            <a:r>
              <a:rPr lang="en-US" altLang="ko-KR" dirty="0"/>
              <a:t>‘</a:t>
            </a:r>
            <a:r>
              <a:rPr lang="ko-KR" altLang="en-US" dirty="0"/>
              <a:t>급여</a:t>
            </a:r>
            <a:r>
              <a:rPr lang="en-US" altLang="ko-KR" dirty="0"/>
              <a:t>’</a:t>
            </a:r>
            <a:r>
              <a:rPr lang="ko-KR" altLang="en-US" dirty="0"/>
              <a:t>라는 테이블을 생성하며 길이에 상관 없는 문자열로 </a:t>
            </a:r>
            <a:r>
              <a:rPr lang="en-US" altLang="ko-KR" dirty="0"/>
              <a:t>ID</a:t>
            </a:r>
            <a:r>
              <a:rPr lang="ko-KR" altLang="en-US" dirty="0"/>
              <a:t>와 고객명 컬럼을 설정하고</a:t>
            </a:r>
            <a:r>
              <a:rPr lang="en-US" altLang="ko-KR" dirty="0"/>
              <a:t>, </a:t>
            </a:r>
            <a:r>
              <a:rPr lang="ko-KR" altLang="en-US" dirty="0"/>
              <a:t>나이는 숫자</a:t>
            </a:r>
            <a:r>
              <a:rPr lang="en-US" altLang="ko-KR" dirty="0"/>
              <a:t>, </a:t>
            </a:r>
            <a:r>
              <a:rPr lang="ko-KR" altLang="en-US" dirty="0"/>
              <a:t>입사연도는 날짜로 정의 하시오</a:t>
            </a:r>
            <a:r>
              <a:rPr lang="en-US" altLang="ko-KR" dirty="0"/>
              <a:t>.</a:t>
            </a:r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‘</a:t>
            </a:r>
            <a:r>
              <a:rPr lang="ko-KR" altLang="en-US" dirty="0"/>
              <a:t>기본 키</a:t>
            </a:r>
            <a:r>
              <a:rPr lang="en-US" altLang="ko-KR" dirty="0"/>
              <a:t>’</a:t>
            </a:r>
            <a:r>
              <a:rPr lang="ko-KR" altLang="en-US" dirty="0"/>
              <a:t>는 </a:t>
            </a:r>
            <a:r>
              <a:rPr lang="en-US" altLang="ko-KR" dirty="0"/>
              <a:t>ID</a:t>
            </a:r>
            <a:r>
              <a:rPr lang="ko-KR" altLang="en-US" dirty="0"/>
              <a:t>로 설정하고</a:t>
            </a:r>
            <a:r>
              <a:rPr lang="en-US" altLang="ko-KR" dirty="0"/>
              <a:t>, ID</a:t>
            </a:r>
            <a:r>
              <a:rPr lang="ko-KR" altLang="en-US" dirty="0"/>
              <a:t>와 입사연도는 공백을 허용하지 않으며</a:t>
            </a:r>
            <a:r>
              <a:rPr lang="en-US" altLang="ko-KR" dirty="0"/>
              <a:t>, </a:t>
            </a:r>
            <a:r>
              <a:rPr lang="ko-KR" altLang="en-US" dirty="0"/>
              <a:t>입사 연도가 입력되지 않을 시 </a:t>
            </a:r>
            <a:r>
              <a:rPr lang="en-US" altLang="ko-KR" dirty="0"/>
              <a:t>‘2023-03-02’</a:t>
            </a:r>
            <a:r>
              <a:rPr lang="ko-KR" altLang="en-US" dirty="0"/>
              <a:t>로 입력되도록 기본값을 설정 하시오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615142" y="681644"/>
            <a:ext cx="0" cy="5810596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357447" y="1388228"/>
            <a:ext cx="11488189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 flipH="1" flipV="1">
            <a:off x="9235440" y="6311900"/>
            <a:ext cx="2709949" cy="3442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 flipV="1">
            <a:off x="11819312" y="4039985"/>
            <a:ext cx="25776" cy="2477193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모서리가 둥근 직사각형 3"/>
          <p:cNvSpPr/>
          <p:nvPr/>
        </p:nvSpPr>
        <p:spPr>
          <a:xfrm>
            <a:off x="1191491" y="2447638"/>
            <a:ext cx="10233891" cy="28448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009214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04. DDL </a:t>
            </a:r>
            <a:r>
              <a:rPr lang="ko-KR" altLang="en-US" dirty="0"/>
              <a:t>실습</a:t>
            </a:r>
            <a:r>
              <a:rPr lang="en-US" altLang="ko-KR" dirty="0"/>
              <a:t>-1 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72838" y="1690688"/>
            <a:ext cx="9706345" cy="3269239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615142" y="681644"/>
            <a:ext cx="0" cy="5810596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357447" y="1388228"/>
            <a:ext cx="11488189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 flipH="1" flipV="1">
            <a:off x="9235440" y="6311900"/>
            <a:ext cx="2709949" cy="3442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 flipV="1">
            <a:off x="11819312" y="4039985"/>
            <a:ext cx="25776" cy="2477193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838" y="5142345"/>
            <a:ext cx="4495800" cy="15240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294128" y="5363110"/>
            <a:ext cx="54248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생각해보기</a:t>
            </a:r>
            <a:endParaRPr lang="en-US" altLang="ko-KR" dirty="0"/>
          </a:p>
          <a:p>
            <a:r>
              <a:rPr lang="ko-KR" altLang="en-US" dirty="0"/>
              <a:t>   입사연도의 기본값을 현재 날짜로 설명해보세요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592637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04. DDL </a:t>
            </a:r>
            <a:r>
              <a:rPr lang="ko-KR" altLang="en-US" dirty="0"/>
              <a:t>실습</a:t>
            </a:r>
            <a:r>
              <a:rPr lang="en-US" altLang="ko-KR" dirty="0"/>
              <a:t>-2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ko-KR" altLang="en-US" dirty="0"/>
              <a:t>컬럼 이름 및 타입 변경 </a:t>
            </a:r>
            <a:r>
              <a:rPr lang="en-US" altLang="ko-KR" dirty="0"/>
              <a:t>: ALTER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altLang="ko-KR" sz="110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dirty="0"/>
              <a:t>급여 테이블의 고객명을 성명으로 변경하시오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615142" y="681644"/>
            <a:ext cx="0" cy="5810596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357447" y="1388228"/>
            <a:ext cx="11488189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 flipH="1" flipV="1">
            <a:off x="9235440" y="6311900"/>
            <a:ext cx="2709949" cy="3442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 flipV="1">
            <a:off x="11819312" y="4039985"/>
            <a:ext cx="25776" cy="2477193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7515" y="3308265"/>
            <a:ext cx="9557249" cy="126803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7515" y="4821508"/>
            <a:ext cx="5098391" cy="1865619"/>
          </a:xfrm>
          <a:prstGeom prst="rect">
            <a:avLst/>
          </a:prstGeom>
        </p:spPr>
      </p:pic>
      <p:sp>
        <p:nvSpPr>
          <p:cNvPr id="10" name="모서리가 둥근 직사각형 9"/>
          <p:cNvSpPr/>
          <p:nvPr/>
        </p:nvSpPr>
        <p:spPr>
          <a:xfrm>
            <a:off x="1191491" y="2447638"/>
            <a:ext cx="7084291" cy="61542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922816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04. DDL </a:t>
            </a:r>
            <a:r>
              <a:rPr lang="ko-KR" altLang="en-US" dirty="0"/>
              <a:t>실습</a:t>
            </a:r>
            <a:r>
              <a:rPr lang="en-US" altLang="ko-KR" dirty="0"/>
              <a:t>-2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ko-KR" altLang="en-US" dirty="0"/>
              <a:t>컬럼 이름 및 타입 변경 </a:t>
            </a:r>
            <a:r>
              <a:rPr lang="en-US" altLang="ko-KR" dirty="0"/>
              <a:t>: ALTER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altLang="ko-KR" sz="110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dirty="0"/>
              <a:t>급여 테이블의 성명 컬럼의 데이터 형식을 </a:t>
            </a:r>
            <a:r>
              <a:rPr lang="en-US" altLang="ko-KR" dirty="0"/>
              <a:t>varchar(10)</a:t>
            </a:r>
            <a:r>
              <a:rPr lang="ko-KR" altLang="en-US" dirty="0"/>
              <a:t>으로 변경하고 </a:t>
            </a:r>
            <a:r>
              <a:rPr lang="en-US" altLang="ko-KR" dirty="0"/>
              <a:t>null </a:t>
            </a:r>
            <a:r>
              <a:rPr lang="ko-KR" altLang="en-US" dirty="0"/>
              <a:t>값을 허용하지 않도록 하시오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615142" y="681644"/>
            <a:ext cx="0" cy="5810596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357447" y="1388228"/>
            <a:ext cx="11488189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 flipH="1" flipV="1">
            <a:off x="9235440" y="6311900"/>
            <a:ext cx="2709949" cy="3442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 flipV="1">
            <a:off x="11819312" y="4039985"/>
            <a:ext cx="25776" cy="2477193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모서리가 둥근 직사각형 9"/>
          <p:cNvSpPr/>
          <p:nvPr/>
        </p:nvSpPr>
        <p:spPr>
          <a:xfrm>
            <a:off x="1191491" y="2447637"/>
            <a:ext cx="9809018" cy="102523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1491" y="3607809"/>
            <a:ext cx="9809018" cy="1185864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1491" y="4949825"/>
            <a:ext cx="5184321" cy="1567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8458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04. DDL </a:t>
            </a:r>
            <a:r>
              <a:rPr lang="ko-KR" altLang="en-US" dirty="0"/>
              <a:t>실습</a:t>
            </a:r>
            <a:r>
              <a:rPr lang="en-US" altLang="ko-KR" dirty="0"/>
              <a:t>-2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ko-KR" altLang="en-US" dirty="0"/>
              <a:t>컬럼 또는 테이블 삭제 </a:t>
            </a:r>
            <a:r>
              <a:rPr lang="en-US" altLang="ko-KR" dirty="0"/>
              <a:t>: DROP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altLang="ko-KR" sz="110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dirty="0"/>
              <a:t>급여 테이블의 나이 컬럼만 삭제하시오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615142" y="681644"/>
            <a:ext cx="0" cy="5810596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357447" y="1388228"/>
            <a:ext cx="11488189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 flipH="1" flipV="1">
            <a:off x="9235440" y="6311900"/>
            <a:ext cx="2709949" cy="3442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 flipV="1">
            <a:off x="11819312" y="4039985"/>
            <a:ext cx="25776" cy="2477193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모서리가 둥근 직사각형 9"/>
          <p:cNvSpPr/>
          <p:nvPr/>
        </p:nvSpPr>
        <p:spPr>
          <a:xfrm>
            <a:off x="1191491" y="2447638"/>
            <a:ext cx="9809018" cy="67425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8744" y="3334529"/>
            <a:ext cx="8605692" cy="151027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8744" y="5057436"/>
            <a:ext cx="4927866" cy="1492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7834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04. DDL </a:t>
            </a:r>
            <a:r>
              <a:rPr lang="ko-KR" altLang="en-US" dirty="0"/>
              <a:t>실습</a:t>
            </a:r>
            <a:r>
              <a:rPr lang="en-US" altLang="ko-KR" dirty="0"/>
              <a:t>-2 </a:t>
            </a:r>
            <a:endParaRPr lang="ko-KR" altLang="en-US" dirty="0"/>
          </a:p>
        </p:txBody>
      </p:sp>
      <p:cxnSp>
        <p:nvCxnSpPr>
          <p:cNvPr id="4" name="직선 연결선 3"/>
          <p:cNvCxnSpPr/>
          <p:nvPr/>
        </p:nvCxnSpPr>
        <p:spPr>
          <a:xfrm>
            <a:off x="615142" y="681644"/>
            <a:ext cx="0" cy="5810596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357447" y="1388228"/>
            <a:ext cx="11488189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 flipH="1" flipV="1">
            <a:off x="9235440" y="6311900"/>
            <a:ext cx="2709949" cy="3442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 flipV="1">
            <a:off x="11819312" y="4039985"/>
            <a:ext cx="25776" cy="2477193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A4C258EC-28C8-4F98-B959-0799ED89FE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급여 테이블의 </a:t>
            </a:r>
            <a:r>
              <a:rPr lang="en-US" altLang="ko-KR" dirty="0"/>
              <a:t>primary key </a:t>
            </a:r>
            <a:r>
              <a:rPr lang="ko-KR" altLang="en-US" dirty="0"/>
              <a:t>속성을 삭제하시오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6C17DE4-C9AA-456C-A765-4598D52807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755" y="2397272"/>
            <a:ext cx="7274348" cy="2180779"/>
          </a:xfrm>
          <a:prstGeom prst="rect">
            <a:avLst/>
          </a:prstGeom>
        </p:spPr>
      </p:pic>
      <p:sp>
        <p:nvSpPr>
          <p:cNvPr id="11" name="모서리가 둥근 직사각형 9">
            <a:extLst>
              <a:ext uri="{FF2B5EF4-FFF2-40B4-BE49-F238E27FC236}">
                <a16:creationId xmlns:a16="http://schemas.microsoft.com/office/drawing/2014/main" id="{54D67CE2-1357-47EA-8D9D-9F7B5BADF139}"/>
              </a:ext>
            </a:extLst>
          </p:cNvPr>
          <p:cNvSpPr/>
          <p:nvPr/>
        </p:nvSpPr>
        <p:spPr>
          <a:xfrm>
            <a:off x="781396" y="1737077"/>
            <a:ext cx="8035433" cy="308657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62CC9E0-BB43-49F0-B0D9-F7D51CD331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1755" y="5123836"/>
            <a:ext cx="5772582" cy="125093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D88A249-90FC-414B-B8FE-5D777A87E7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5782" y="4131121"/>
            <a:ext cx="3889046" cy="2180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6209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04. DDL </a:t>
            </a:r>
            <a:r>
              <a:rPr lang="ko-KR" altLang="en-US" dirty="0"/>
              <a:t>실습</a:t>
            </a:r>
            <a:r>
              <a:rPr lang="en-US" altLang="ko-KR" dirty="0"/>
              <a:t>-2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ko-KR" altLang="en-US" dirty="0"/>
              <a:t>컬럼 또는 테이블 삭제 </a:t>
            </a:r>
            <a:r>
              <a:rPr lang="en-US" altLang="ko-KR" dirty="0"/>
              <a:t>: DROP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altLang="ko-KR" sz="110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dirty="0"/>
              <a:t>급여 테이블을 삭제하시오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615142" y="681644"/>
            <a:ext cx="0" cy="5810596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357447" y="1388228"/>
            <a:ext cx="11488189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 flipH="1" flipV="1">
            <a:off x="9235440" y="6311900"/>
            <a:ext cx="2709949" cy="3442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 flipV="1">
            <a:off x="11819312" y="4039985"/>
            <a:ext cx="25776" cy="2477193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모서리가 둥근 직사각형 9"/>
          <p:cNvSpPr/>
          <p:nvPr/>
        </p:nvSpPr>
        <p:spPr>
          <a:xfrm>
            <a:off x="1191491" y="2447638"/>
            <a:ext cx="9809018" cy="67425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1491" y="3440489"/>
            <a:ext cx="6339510" cy="1002202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1491" y="4761287"/>
            <a:ext cx="5974256" cy="540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6687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04. DDL </a:t>
            </a:r>
            <a:r>
              <a:rPr lang="ko-KR" altLang="en-US" dirty="0"/>
              <a:t>실습</a:t>
            </a:r>
            <a:r>
              <a:rPr lang="en-US" altLang="ko-KR" dirty="0"/>
              <a:t>-3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10981112" cy="1969456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615142" y="681644"/>
            <a:ext cx="0" cy="5810596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357447" y="1388228"/>
            <a:ext cx="11488189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 flipH="1" flipV="1">
            <a:off x="9235440" y="6311900"/>
            <a:ext cx="2709949" cy="3442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 flipV="1">
            <a:off x="11819312" y="4039985"/>
            <a:ext cx="25776" cy="2477193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93238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학습목표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ko-KR" altLang="en-US" dirty="0"/>
              <a:t>테이블의 구조와 제약조건을 생성</a:t>
            </a:r>
            <a:r>
              <a:rPr lang="en-US" altLang="ko-KR" dirty="0"/>
              <a:t>, </a:t>
            </a:r>
            <a:r>
              <a:rPr lang="ko-KR" altLang="en-US" dirty="0"/>
              <a:t>삭제하고 수정하는 </a:t>
            </a:r>
            <a:r>
              <a:rPr lang="en-US" altLang="ko-KR" b="1" dirty="0">
                <a:solidFill>
                  <a:srgbClr val="FF0000"/>
                </a:solidFill>
              </a:rPr>
              <a:t>DDL(Data Definition Language)</a:t>
            </a:r>
            <a:r>
              <a:rPr lang="ko-KR" altLang="en-US" dirty="0"/>
              <a:t>명령문을 작성할 수 있다</a:t>
            </a:r>
            <a:r>
              <a:rPr lang="en-US" altLang="ko-KR" dirty="0"/>
              <a:t>.</a:t>
            </a:r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§"/>
            </a:pPr>
            <a:endParaRPr lang="en-US" altLang="ko-KR" dirty="0"/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ko-KR" altLang="en-US" dirty="0"/>
              <a:t>한 개의 테이블에 대해 데이터를 삽입</a:t>
            </a:r>
            <a:r>
              <a:rPr lang="en-US" altLang="ko-KR" dirty="0"/>
              <a:t>, </a:t>
            </a:r>
            <a:r>
              <a:rPr lang="ko-KR" altLang="en-US" dirty="0"/>
              <a:t>수정</a:t>
            </a:r>
            <a:r>
              <a:rPr lang="en-US" altLang="ko-KR" dirty="0"/>
              <a:t>, </a:t>
            </a:r>
            <a:r>
              <a:rPr lang="ko-KR" altLang="en-US" dirty="0"/>
              <a:t>삭제하고 행을 조회하는 </a:t>
            </a:r>
            <a:r>
              <a:rPr lang="en-US" altLang="ko-KR" b="1" dirty="0">
                <a:solidFill>
                  <a:srgbClr val="FF0000"/>
                </a:solidFill>
              </a:rPr>
              <a:t>DML(Data Manipulation Language) </a:t>
            </a:r>
            <a:r>
              <a:rPr lang="ko-KR" altLang="en-US" dirty="0"/>
              <a:t>명령문을 작성할 수 있다</a:t>
            </a:r>
            <a:r>
              <a:rPr lang="en-US" altLang="ko-KR" dirty="0"/>
              <a:t>.</a:t>
            </a:r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§"/>
            </a:pPr>
            <a:endParaRPr lang="en-US" altLang="ko-KR" dirty="0"/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ko-KR" altLang="en-US" dirty="0"/>
              <a:t>업무 단위인 트랜잭션의 완료와 취소를 위한 </a:t>
            </a:r>
            <a:r>
              <a:rPr lang="en-US" altLang="ko-KR" b="1" dirty="0">
                <a:solidFill>
                  <a:srgbClr val="FF0000"/>
                </a:solidFill>
              </a:rPr>
              <a:t>DCL(Data Control Language) </a:t>
            </a:r>
            <a:r>
              <a:rPr lang="ko-KR" altLang="en-US" dirty="0"/>
              <a:t>명령문을 작성할 수 있다</a:t>
            </a:r>
            <a:r>
              <a:rPr lang="en-US" altLang="ko-KR" dirty="0"/>
              <a:t>.</a:t>
            </a:r>
          </a:p>
          <a:p>
            <a:pPr>
              <a:lnSpc>
                <a:spcPct val="110000"/>
              </a:lnSpc>
            </a:pPr>
            <a:endParaRPr lang="en-US" altLang="ko-KR" dirty="0"/>
          </a:p>
          <a:p>
            <a:pPr>
              <a:lnSpc>
                <a:spcPct val="110000"/>
              </a:lnSpc>
            </a:pPr>
            <a:endParaRPr lang="ko-KR" altLang="en-US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615142" y="681644"/>
            <a:ext cx="0" cy="5810596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357447" y="1388228"/>
            <a:ext cx="11488189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 flipH="1" flipV="1">
            <a:off x="9235440" y="6311900"/>
            <a:ext cx="2709949" cy="3442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 flipV="1">
            <a:off x="11819312" y="4039985"/>
            <a:ext cx="25776" cy="2477193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14656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형성평가</a:t>
            </a:r>
          </a:p>
        </p:txBody>
      </p:sp>
      <p:cxnSp>
        <p:nvCxnSpPr>
          <p:cNvPr id="4" name="직선 연결선 3"/>
          <p:cNvCxnSpPr/>
          <p:nvPr/>
        </p:nvCxnSpPr>
        <p:spPr>
          <a:xfrm>
            <a:off x="615142" y="681644"/>
            <a:ext cx="0" cy="5810596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357447" y="1388228"/>
            <a:ext cx="11488189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 flipH="1" flipV="1">
            <a:off x="9235440" y="6311900"/>
            <a:ext cx="2709949" cy="3442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 flipV="1">
            <a:off x="11819312" y="4039985"/>
            <a:ext cx="25776" cy="2477193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내용 개체 틀 9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72838" y="1564004"/>
            <a:ext cx="10704019" cy="3543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1418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형성평가</a:t>
            </a:r>
          </a:p>
        </p:txBody>
      </p:sp>
      <p:cxnSp>
        <p:nvCxnSpPr>
          <p:cNvPr id="4" name="직선 연결선 3"/>
          <p:cNvCxnSpPr/>
          <p:nvPr/>
        </p:nvCxnSpPr>
        <p:spPr>
          <a:xfrm>
            <a:off x="615142" y="681644"/>
            <a:ext cx="0" cy="5810596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357447" y="1388228"/>
            <a:ext cx="11488189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 flipH="1" flipV="1">
            <a:off x="9235440" y="6311900"/>
            <a:ext cx="2709949" cy="3442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 flipV="1">
            <a:off x="11819312" y="4039985"/>
            <a:ext cx="25776" cy="2477193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내용 개체 틀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6295" y="1690687"/>
            <a:ext cx="10776640" cy="3889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2948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1D1079-8533-4C4E-BB6A-0F3682EC6D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05. DML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7564950-D5BF-499B-A265-5094F6D7B5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데이터를 조작하는 명령어를 </a:t>
            </a:r>
            <a:r>
              <a:rPr lang="en-US" altLang="ko-KR" dirty="0"/>
              <a:t>DML(Data</a:t>
            </a:r>
            <a:r>
              <a:rPr lang="ko-KR" altLang="en-US" dirty="0"/>
              <a:t> </a:t>
            </a:r>
            <a:r>
              <a:rPr lang="en-US" altLang="ko-KR" dirty="0"/>
              <a:t>Manipulation</a:t>
            </a:r>
            <a:r>
              <a:rPr lang="ko-KR" altLang="en-US" dirty="0"/>
              <a:t> </a:t>
            </a:r>
            <a:r>
              <a:rPr lang="en-US" altLang="ko-KR" dirty="0"/>
              <a:t>Language),</a:t>
            </a:r>
            <a:r>
              <a:rPr lang="ko-KR" altLang="en-US" dirty="0"/>
              <a:t> 조작이란 데이터 관점에서 생명 주기를 제어하는 것을 의미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DML </a:t>
            </a:r>
            <a:r>
              <a:rPr lang="ko-KR" altLang="en-US" dirty="0"/>
              <a:t>유형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CFAE3D4-D2BC-4905-87BA-10D3FF3B2D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2204" y="3196206"/>
            <a:ext cx="8165488" cy="3115694"/>
          </a:xfrm>
          <a:prstGeom prst="rect">
            <a:avLst/>
          </a:prstGeom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391CF43-7689-4FBE-8447-B484E0AFE2E4}"/>
              </a:ext>
            </a:extLst>
          </p:cNvPr>
          <p:cNvCxnSpPr/>
          <p:nvPr/>
        </p:nvCxnSpPr>
        <p:spPr>
          <a:xfrm>
            <a:off x="615142" y="681644"/>
            <a:ext cx="0" cy="5810596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47E2214-EF60-4875-83C7-2F08C8E70C9E}"/>
              </a:ext>
            </a:extLst>
          </p:cNvPr>
          <p:cNvCxnSpPr/>
          <p:nvPr/>
        </p:nvCxnSpPr>
        <p:spPr>
          <a:xfrm>
            <a:off x="357447" y="1388228"/>
            <a:ext cx="11488189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CE7CF13-DF27-4300-9F29-35C758CBCB87}"/>
              </a:ext>
            </a:extLst>
          </p:cNvPr>
          <p:cNvCxnSpPr/>
          <p:nvPr/>
        </p:nvCxnSpPr>
        <p:spPr>
          <a:xfrm flipH="1" flipV="1">
            <a:off x="9235440" y="6311900"/>
            <a:ext cx="2709949" cy="3442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3FA8331-032C-4BA1-A3BB-13D4745244A3}"/>
              </a:ext>
            </a:extLst>
          </p:cNvPr>
          <p:cNvCxnSpPr/>
          <p:nvPr/>
        </p:nvCxnSpPr>
        <p:spPr>
          <a:xfrm flipV="1">
            <a:off x="11819312" y="4039985"/>
            <a:ext cx="25776" cy="2477193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17973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27EF98-ACB0-41CF-8A03-FDC71062EB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05. DML(</a:t>
            </a:r>
            <a:r>
              <a:rPr lang="ko-KR" altLang="en-US" dirty="0"/>
              <a:t>데이터 조작어</a:t>
            </a:r>
            <a:r>
              <a:rPr lang="en-US" altLang="ko-KR" dirty="0"/>
              <a:t>)</a:t>
            </a:r>
            <a:r>
              <a:rPr lang="ko-KR" altLang="en-US" dirty="0"/>
              <a:t>의 활용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23AA23D-CFE9-417F-8034-6ABA652814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데이터 추가 </a:t>
            </a:r>
            <a:r>
              <a:rPr lang="en-US" altLang="ko-KR" dirty="0"/>
              <a:t>:  INSERT INTO</a:t>
            </a:r>
            <a:endParaRPr lang="ko-KR" altLang="en-US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898FA52A-A24A-483C-BC1C-4C9F3869217A}"/>
              </a:ext>
            </a:extLst>
          </p:cNvPr>
          <p:cNvCxnSpPr/>
          <p:nvPr/>
        </p:nvCxnSpPr>
        <p:spPr>
          <a:xfrm>
            <a:off x="615142" y="681644"/>
            <a:ext cx="0" cy="5810596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C36F338-5442-4744-B47E-65ACF1467B82}"/>
              </a:ext>
            </a:extLst>
          </p:cNvPr>
          <p:cNvCxnSpPr/>
          <p:nvPr/>
        </p:nvCxnSpPr>
        <p:spPr>
          <a:xfrm>
            <a:off x="357447" y="1388228"/>
            <a:ext cx="11488189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5B6F76A2-5E76-4D23-8332-61B3C8891BA5}"/>
              </a:ext>
            </a:extLst>
          </p:cNvPr>
          <p:cNvCxnSpPr/>
          <p:nvPr/>
        </p:nvCxnSpPr>
        <p:spPr>
          <a:xfrm flipH="1" flipV="1">
            <a:off x="9235440" y="6311900"/>
            <a:ext cx="2709949" cy="3442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93017684-F504-4ECD-AE26-CBF92320C66B}"/>
              </a:ext>
            </a:extLst>
          </p:cNvPr>
          <p:cNvCxnSpPr/>
          <p:nvPr/>
        </p:nvCxnSpPr>
        <p:spPr>
          <a:xfrm flipV="1">
            <a:off x="11819312" y="4039985"/>
            <a:ext cx="25776" cy="2477193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3FE684E6-40EA-40F6-8264-4A655FA452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6430" y="2547937"/>
            <a:ext cx="10324994" cy="204110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094599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27EF98-ACB0-41CF-8A03-FDC71062EB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05. DML(</a:t>
            </a:r>
            <a:r>
              <a:rPr lang="ko-KR" altLang="en-US" dirty="0"/>
              <a:t>데이터 조작어</a:t>
            </a:r>
            <a:r>
              <a:rPr lang="en-US" altLang="ko-KR" dirty="0"/>
              <a:t>)</a:t>
            </a:r>
            <a:r>
              <a:rPr lang="ko-KR" altLang="en-US" dirty="0"/>
              <a:t>의 활용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23AA23D-CFE9-417F-8034-6ABA652814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데이터 조회 </a:t>
            </a:r>
            <a:r>
              <a:rPr lang="en-US" altLang="ko-KR" dirty="0"/>
              <a:t>: SELECT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SELECT</a:t>
            </a:r>
            <a:r>
              <a:rPr lang="ko-KR" altLang="en-US" dirty="0"/>
              <a:t> 문에서 사용되는 요소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898FA52A-A24A-483C-BC1C-4C9F3869217A}"/>
              </a:ext>
            </a:extLst>
          </p:cNvPr>
          <p:cNvCxnSpPr/>
          <p:nvPr/>
        </p:nvCxnSpPr>
        <p:spPr>
          <a:xfrm>
            <a:off x="615142" y="681644"/>
            <a:ext cx="0" cy="5810596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C36F338-5442-4744-B47E-65ACF1467B82}"/>
              </a:ext>
            </a:extLst>
          </p:cNvPr>
          <p:cNvCxnSpPr/>
          <p:nvPr/>
        </p:nvCxnSpPr>
        <p:spPr>
          <a:xfrm>
            <a:off x="357447" y="1388228"/>
            <a:ext cx="11488189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5B6F76A2-5E76-4D23-8332-61B3C8891BA5}"/>
              </a:ext>
            </a:extLst>
          </p:cNvPr>
          <p:cNvCxnSpPr/>
          <p:nvPr/>
        </p:nvCxnSpPr>
        <p:spPr>
          <a:xfrm flipH="1" flipV="1">
            <a:off x="9235440" y="6311900"/>
            <a:ext cx="2709949" cy="3442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93017684-F504-4ECD-AE26-CBF92320C66B}"/>
              </a:ext>
            </a:extLst>
          </p:cNvPr>
          <p:cNvCxnSpPr/>
          <p:nvPr/>
        </p:nvCxnSpPr>
        <p:spPr>
          <a:xfrm flipV="1">
            <a:off x="11819312" y="4039985"/>
            <a:ext cx="25776" cy="2477193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D0D7C1A8-9842-42DE-AC37-EE74B69C8C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6443" y="2397272"/>
            <a:ext cx="5781675" cy="7810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502EB0E-C423-49CB-B8C8-A62522A2C3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655" y="3962603"/>
            <a:ext cx="8420100" cy="20288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524520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27EF98-ACB0-41CF-8A03-FDC71062EB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05. DML(</a:t>
            </a:r>
            <a:r>
              <a:rPr lang="ko-KR" altLang="en-US" dirty="0"/>
              <a:t>데이터 조작어</a:t>
            </a:r>
            <a:r>
              <a:rPr lang="en-US" altLang="ko-KR" dirty="0"/>
              <a:t>)</a:t>
            </a:r>
            <a:r>
              <a:rPr lang="ko-KR" altLang="en-US" dirty="0"/>
              <a:t>의 활용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23AA23D-CFE9-417F-8034-6ABA652814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SELECT  </a:t>
            </a:r>
            <a:r>
              <a:rPr lang="ko-KR" altLang="en-US" dirty="0"/>
              <a:t>문과 함께 사용되는 </a:t>
            </a:r>
            <a:r>
              <a:rPr lang="en-US" altLang="ko-KR" dirty="0"/>
              <a:t>SQL </a:t>
            </a:r>
            <a:r>
              <a:rPr lang="ko-KR" altLang="en-US" dirty="0"/>
              <a:t>명령어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898FA52A-A24A-483C-BC1C-4C9F3869217A}"/>
              </a:ext>
            </a:extLst>
          </p:cNvPr>
          <p:cNvCxnSpPr/>
          <p:nvPr/>
        </p:nvCxnSpPr>
        <p:spPr>
          <a:xfrm>
            <a:off x="615142" y="681644"/>
            <a:ext cx="0" cy="5810596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C36F338-5442-4744-B47E-65ACF1467B82}"/>
              </a:ext>
            </a:extLst>
          </p:cNvPr>
          <p:cNvCxnSpPr/>
          <p:nvPr/>
        </p:nvCxnSpPr>
        <p:spPr>
          <a:xfrm>
            <a:off x="357447" y="1388228"/>
            <a:ext cx="11488189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5B6F76A2-5E76-4D23-8332-61B3C8891BA5}"/>
              </a:ext>
            </a:extLst>
          </p:cNvPr>
          <p:cNvCxnSpPr/>
          <p:nvPr/>
        </p:nvCxnSpPr>
        <p:spPr>
          <a:xfrm flipH="1" flipV="1">
            <a:off x="9235440" y="6311900"/>
            <a:ext cx="2709949" cy="3442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93017684-F504-4ECD-AE26-CBF92320C66B}"/>
              </a:ext>
            </a:extLst>
          </p:cNvPr>
          <p:cNvCxnSpPr/>
          <p:nvPr/>
        </p:nvCxnSpPr>
        <p:spPr>
          <a:xfrm flipV="1">
            <a:off x="11819312" y="4039985"/>
            <a:ext cx="25776" cy="2477193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723F7F8C-212E-4A23-BBEB-FE093D95A8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416"/>
          <a:stretch/>
        </p:blipFill>
        <p:spPr>
          <a:xfrm>
            <a:off x="1067633" y="2640076"/>
            <a:ext cx="10416286" cy="279981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668300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27EF98-ACB0-41CF-8A03-FDC71062EB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05. DML(</a:t>
            </a:r>
            <a:r>
              <a:rPr lang="ko-KR" altLang="en-US" dirty="0"/>
              <a:t>데이터 조작어</a:t>
            </a:r>
            <a:r>
              <a:rPr lang="en-US" altLang="ko-KR" dirty="0"/>
              <a:t>)</a:t>
            </a:r>
            <a:r>
              <a:rPr lang="ko-KR" altLang="en-US" dirty="0"/>
              <a:t>의 활용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23AA23D-CFE9-417F-8034-6ABA652814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데이터 변경 </a:t>
            </a:r>
            <a:r>
              <a:rPr lang="en-US" altLang="ko-KR" dirty="0"/>
              <a:t>: UPDATE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 </a:t>
            </a:r>
            <a:r>
              <a:rPr lang="ko-KR" altLang="en-US" dirty="0"/>
              <a:t>데이터 삭제 </a:t>
            </a:r>
            <a:r>
              <a:rPr lang="en-US" altLang="ko-KR" dirty="0"/>
              <a:t>:  DELETE</a:t>
            </a:r>
            <a:endParaRPr lang="ko-KR" altLang="en-US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898FA52A-A24A-483C-BC1C-4C9F3869217A}"/>
              </a:ext>
            </a:extLst>
          </p:cNvPr>
          <p:cNvCxnSpPr/>
          <p:nvPr/>
        </p:nvCxnSpPr>
        <p:spPr>
          <a:xfrm>
            <a:off x="615142" y="681644"/>
            <a:ext cx="0" cy="5810596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C36F338-5442-4744-B47E-65ACF1467B82}"/>
              </a:ext>
            </a:extLst>
          </p:cNvPr>
          <p:cNvCxnSpPr/>
          <p:nvPr/>
        </p:nvCxnSpPr>
        <p:spPr>
          <a:xfrm>
            <a:off x="357447" y="1388228"/>
            <a:ext cx="11488189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5B6F76A2-5E76-4D23-8332-61B3C8891BA5}"/>
              </a:ext>
            </a:extLst>
          </p:cNvPr>
          <p:cNvCxnSpPr/>
          <p:nvPr/>
        </p:nvCxnSpPr>
        <p:spPr>
          <a:xfrm flipH="1" flipV="1">
            <a:off x="9235440" y="6311900"/>
            <a:ext cx="2709949" cy="3442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93017684-F504-4ECD-AE26-CBF92320C66B}"/>
              </a:ext>
            </a:extLst>
          </p:cNvPr>
          <p:cNvCxnSpPr/>
          <p:nvPr/>
        </p:nvCxnSpPr>
        <p:spPr>
          <a:xfrm flipV="1">
            <a:off x="11819312" y="4039985"/>
            <a:ext cx="25776" cy="2477193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918ADE32-5B8B-4448-8AB3-F41FBA73EB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220" y="2555151"/>
            <a:ext cx="10484030" cy="107745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09CB9D2-3752-4E49-9E09-E61171BCEF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219" y="4543629"/>
            <a:ext cx="4942927" cy="115249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E5D47B7-4888-40C4-8113-D6CC74D868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7235" y="4435346"/>
            <a:ext cx="5183969" cy="219712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191533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27EF98-ACB0-41CF-8A03-FDC71062EB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06. DML </a:t>
            </a:r>
            <a:r>
              <a:rPr lang="ko-KR" altLang="en-US" dirty="0"/>
              <a:t>실습 </a:t>
            </a:r>
            <a:r>
              <a:rPr lang="en-US" altLang="ko-KR" dirty="0"/>
              <a:t>- 1 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23AA23D-CFE9-417F-8034-6ABA652814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급여 테이블에 다음 레코드를 입력하시오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898FA52A-A24A-483C-BC1C-4C9F3869217A}"/>
              </a:ext>
            </a:extLst>
          </p:cNvPr>
          <p:cNvCxnSpPr/>
          <p:nvPr/>
        </p:nvCxnSpPr>
        <p:spPr>
          <a:xfrm>
            <a:off x="615142" y="681644"/>
            <a:ext cx="0" cy="5810596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C36F338-5442-4744-B47E-65ACF1467B82}"/>
              </a:ext>
            </a:extLst>
          </p:cNvPr>
          <p:cNvCxnSpPr/>
          <p:nvPr/>
        </p:nvCxnSpPr>
        <p:spPr>
          <a:xfrm>
            <a:off x="357447" y="1388228"/>
            <a:ext cx="11488189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5B6F76A2-5E76-4D23-8332-61B3C8891BA5}"/>
              </a:ext>
            </a:extLst>
          </p:cNvPr>
          <p:cNvCxnSpPr/>
          <p:nvPr/>
        </p:nvCxnSpPr>
        <p:spPr>
          <a:xfrm flipH="1" flipV="1">
            <a:off x="9235440" y="6311900"/>
            <a:ext cx="2709949" cy="3442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93017684-F504-4ECD-AE26-CBF92320C66B}"/>
              </a:ext>
            </a:extLst>
          </p:cNvPr>
          <p:cNvCxnSpPr/>
          <p:nvPr/>
        </p:nvCxnSpPr>
        <p:spPr>
          <a:xfrm flipV="1">
            <a:off x="11819312" y="4039985"/>
            <a:ext cx="25776" cy="2477193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모서리가 둥근 직사각형 9">
            <a:extLst>
              <a:ext uri="{FF2B5EF4-FFF2-40B4-BE49-F238E27FC236}">
                <a16:creationId xmlns:a16="http://schemas.microsoft.com/office/drawing/2014/main" id="{2A4AA382-65E0-48A6-931F-9234889E9B36}"/>
              </a:ext>
            </a:extLst>
          </p:cNvPr>
          <p:cNvSpPr/>
          <p:nvPr/>
        </p:nvSpPr>
        <p:spPr>
          <a:xfrm>
            <a:off x="781396" y="1709658"/>
            <a:ext cx="7137811" cy="293783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1DB1867-736F-433E-AFAE-6B111B955E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0513" y="208185"/>
            <a:ext cx="4138180" cy="204006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8690973-B6C4-45B8-93F2-FC671E6BDE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1393" y="4895929"/>
            <a:ext cx="6999841" cy="73228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001D2ED-B445-4D91-AB3A-AD35EDB1E4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1393" y="5776912"/>
            <a:ext cx="6999841" cy="74026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9C6A0CD-DA77-45EE-A84A-2625B96E85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2294934"/>
            <a:ext cx="5405604" cy="207819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4826BCD5-4818-4B65-BD5E-C6B1222190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00608" y="2660559"/>
            <a:ext cx="5768085" cy="82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0313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27EF98-ACB0-41CF-8A03-FDC71062EB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깜짝 퀴즈</a:t>
            </a:r>
            <a:r>
              <a:rPr lang="en-US" altLang="ko-KR" dirty="0"/>
              <a:t>) DDL </a:t>
            </a:r>
            <a:r>
              <a:rPr lang="ko-KR" altLang="en-US" dirty="0"/>
              <a:t>실습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23AA23D-CFE9-417F-8034-6ABA652814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급여 테이블에 동아리 컬럼을 추가하시오</a:t>
            </a:r>
            <a:r>
              <a:rPr lang="en-US" altLang="ko-KR" dirty="0"/>
              <a:t>. </a:t>
            </a:r>
            <a:r>
              <a:rPr lang="ko-KR" altLang="en-US" dirty="0"/>
              <a:t>데이터 타입은 </a:t>
            </a:r>
            <a:r>
              <a:rPr lang="en-US" altLang="ko-KR" dirty="0"/>
              <a:t>varchar(20), </a:t>
            </a:r>
            <a:r>
              <a:rPr lang="ko-KR" altLang="en-US" dirty="0"/>
              <a:t>제약조건은 </a:t>
            </a:r>
            <a:r>
              <a:rPr lang="en-US" altLang="ko-KR" dirty="0"/>
              <a:t>not null, default ‘</a:t>
            </a:r>
            <a:r>
              <a:rPr lang="ko-KR" altLang="en-US" dirty="0"/>
              <a:t>라즈베리파이</a:t>
            </a:r>
            <a:r>
              <a:rPr lang="en-US" altLang="ko-KR" dirty="0"/>
              <a:t>’</a:t>
            </a:r>
            <a:endParaRPr lang="ko-KR" altLang="en-US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898FA52A-A24A-483C-BC1C-4C9F3869217A}"/>
              </a:ext>
            </a:extLst>
          </p:cNvPr>
          <p:cNvCxnSpPr/>
          <p:nvPr/>
        </p:nvCxnSpPr>
        <p:spPr>
          <a:xfrm>
            <a:off x="615142" y="681644"/>
            <a:ext cx="0" cy="5810596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C36F338-5442-4744-B47E-65ACF1467B82}"/>
              </a:ext>
            </a:extLst>
          </p:cNvPr>
          <p:cNvCxnSpPr/>
          <p:nvPr/>
        </p:nvCxnSpPr>
        <p:spPr>
          <a:xfrm>
            <a:off x="357447" y="1388228"/>
            <a:ext cx="11488189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5B6F76A2-5E76-4D23-8332-61B3C8891BA5}"/>
              </a:ext>
            </a:extLst>
          </p:cNvPr>
          <p:cNvCxnSpPr/>
          <p:nvPr/>
        </p:nvCxnSpPr>
        <p:spPr>
          <a:xfrm flipH="1" flipV="1">
            <a:off x="9235440" y="6311900"/>
            <a:ext cx="2709949" cy="3442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93017684-F504-4ECD-AE26-CBF92320C66B}"/>
              </a:ext>
            </a:extLst>
          </p:cNvPr>
          <p:cNvCxnSpPr/>
          <p:nvPr/>
        </p:nvCxnSpPr>
        <p:spPr>
          <a:xfrm flipV="1">
            <a:off x="11819312" y="4039985"/>
            <a:ext cx="25776" cy="2477193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BA82C2C4-E6CF-4887-8639-6D696CD076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621" y="2876550"/>
            <a:ext cx="10231782" cy="102849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8476E90-1B34-40F5-ABB1-7B1335EF53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2262" y="4105143"/>
            <a:ext cx="5048250" cy="221019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C9CA659-0133-4C3D-AA81-33304BD1DF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2805" y="4105143"/>
            <a:ext cx="5224051" cy="2206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4643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27EF98-ACB0-41CF-8A03-FDC71062EB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06. DML </a:t>
            </a:r>
            <a:r>
              <a:rPr lang="ko-KR" altLang="en-US" dirty="0"/>
              <a:t>실습 </a:t>
            </a:r>
            <a:r>
              <a:rPr lang="en-US" altLang="ko-KR" dirty="0"/>
              <a:t>- 2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23AA23D-CFE9-417F-8034-6ABA652814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급여 테이블의 홍길동 학생의 동아리를 </a:t>
            </a:r>
            <a:r>
              <a:rPr lang="en-US" altLang="ko-KR" dirty="0"/>
              <a:t>‘</a:t>
            </a:r>
            <a:r>
              <a:rPr lang="ko-KR" altLang="en-US" dirty="0"/>
              <a:t>야구부</a:t>
            </a:r>
            <a:r>
              <a:rPr lang="en-US" altLang="ko-KR" dirty="0"/>
              <a:t>’</a:t>
            </a:r>
            <a:r>
              <a:rPr lang="ko-KR" altLang="en-US" dirty="0"/>
              <a:t>로</a:t>
            </a:r>
            <a:r>
              <a:rPr lang="en-US" altLang="ko-KR" dirty="0"/>
              <a:t> </a:t>
            </a:r>
            <a:r>
              <a:rPr lang="ko-KR" altLang="en-US" dirty="0"/>
              <a:t>변경하시오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898FA52A-A24A-483C-BC1C-4C9F3869217A}"/>
              </a:ext>
            </a:extLst>
          </p:cNvPr>
          <p:cNvCxnSpPr/>
          <p:nvPr/>
        </p:nvCxnSpPr>
        <p:spPr>
          <a:xfrm>
            <a:off x="615142" y="681644"/>
            <a:ext cx="0" cy="5810596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C36F338-5442-4744-B47E-65ACF1467B82}"/>
              </a:ext>
            </a:extLst>
          </p:cNvPr>
          <p:cNvCxnSpPr/>
          <p:nvPr/>
        </p:nvCxnSpPr>
        <p:spPr>
          <a:xfrm>
            <a:off x="357447" y="1388228"/>
            <a:ext cx="11488189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5B6F76A2-5E76-4D23-8332-61B3C8891BA5}"/>
              </a:ext>
            </a:extLst>
          </p:cNvPr>
          <p:cNvCxnSpPr/>
          <p:nvPr/>
        </p:nvCxnSpPr>
        <p:spPr>
          <a:xfrm flipH="1" flipV="1">
            <a:off x="9235440" y="6311900"/>
            <a:ext cx="2709949" cy="3442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93017684-F504-4ECD-AE26-CBF92320C66B}"/>
              </a:ext>
            </a:extLst>
          </p:cNvPr>
          <p:cNvCxnSpPr/>
          <p:nvPr/>
        </p:nvCxnSpPr>
        <p:spPr>
          <a:xfrm flipV="1">
            <a:off x="11819312" y="4039985"/>
            <a:ext cx="25776" cy="2477193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모서리가 둥근 직사각형 9">
            <a:extLst>
              <a:ext uri="{FF2B5EF4-FFF2-40B4-BE49-F238E27FC236}">
                <a16:creationId xmlns:a16="http://schemas.microsoft.com/office/drawing/2014/main" id="{23120716-B4DF-4BDA-B1EF-6988E13E63B2}"/>
              </a:ext>
            </a:extLst>
          </p:cNvPr>
          <p:cNvSpPr/>
          <p:nvPr/>
        </p:nvSpPr>
        <p:spPr>
          <a:xfrm>
            <a:off x="781396" y="1709658"/>
            <a:ext cx="10342403" cy="68761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BF0A2D6-BFB0-42A6-B6F4-AD0697EDAF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713791"/>
            <a:ext cx="10064683" cy="117031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C6F9409-35D5-4484-BF27-E5928E80F7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838" y="4200625"/>
            <a:ext cx="6316525" cy="1980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5444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학습목표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ko-KR" altLang="en-US" dirty="0"/>
              <a:t>생성된 테이블의 목록</a:t>
            </a:r>
            <a:r>
              <a:rPr lang="en-US" altLang="ko-KR" dirty="0"/>
              <a:t>, </a:t>
            </a:r>
            <a:r>
              <a:rPr lang="ko-KR" altLang="en-US" dirty="0"/>
              <a:t>테이블의 구조와 제약조건을 파악하기 위해 </a:t>
            </a:r>
            <a:r>
              <a:rPr lang="ko-KR" altLang="en-US" u="sng" dirty="0">
                <a:solidFill>
                  <a:srgbClr val="FF0000"/>
                </a:solidFill>
              </a:rPr>
              <a:t>데이터 사전</a:t>
            </a:r>
            <a:r>
              <a:rPr lang="ko-KR" altLang="en-US" dirty="0"/>
              <a:t>을 조회하는 명령문을 작성할 수 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[</a:t>
            </a:r>
            <a:r>
              <a:rPr lang="ko-KR" altLang="en-US" dirty="0"/>
              <a:t>용어</a:t>
            </a:r>
            <a:r>
              <a:rPr lang="en-US" altLang="ko-KR" dirty="0"/>
              <a:t>]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ko-KR" altLang="en-US" dirty="0"/>
              <a:t>데이터 사전 </a:t>
            </a:r>
            <a:r>
              <a:rPr lang="en-US" altLang="ko-KR" dirty="0"/>
              <a:t>: </a:t>
            </a:r>
            <a:r>
              <a:rPr lang="ko-KR" altLang="en-US" dirty="0"/>
              <a:t>데이터베이스 관리 시스템</a:t>
            </a:r>
            <a:r>
              <a:rPr lang="en-US" altLang="ko-KR" dirty="0"/>
              <a:t>(DBMS)</a:t>
            </a:r>
            <a:r>
              <a:rPr lang="ko-KR" altLang="en-US" dirty="0"/>
              <a:t>을 효율적으로 사용하기 위해 데이터베이스에 저장된 정보를 요약한 것</a:t>
            </a:r>
            <a:r>
              <a:rPr lang="en-US" altLang="ko-KR" dirty="0"/>
              <a:t>. </a:t>
            </a:r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일련의 데이터를 정의하고 설명해 주는 </a:t>
            </a:r>
            <a:r>
              <a:rPr lang="ko-KR" altLang="en-US" b="1" dirty="0"/>
              <a:t>메타데이터</a:t>
            </a:r>
            <a:r>
              <a:rPr lang="en-US" altLang="ko-KR" b="1" dirty="0"/>
              <a:t>(metadata)</a:t>
            </a:r>
            <a:r>
              <a:rPr lang="ko-KR" altLang="en-US" dirty="0"/>
              <a:t>를 유지하는 것을 의미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615142" y="681644"/>
            <a:ext cx="0" cy="5810596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357447" y="1388228"/>
            <a:ext cx="11488189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 flipH="1" flipV="1">
            <a:off x="9235440" y="6311900"/>
            <a:ext cx="2709949" cy="3442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 flipV="1">
            <a:off x="11819312" y="4039985"/>
            <a:ext cx="25776" cy="2477193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53816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27EF98-ACB0-41CF-8A03-FDC71062EB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06. DML </a:t>
            </a:r>
            <a:r>
              <a:rPr lang="ko-KR" altLang="en-US" dirty="0"/>
              <a:t>실습 </a:t>
            </a:r>
            <a:r>
              <a:rPr lang="en-US" altLang="ko-KR" dirty="0"/>
              <a:t>- 3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23AA23D-CFE9-417F-8034-6ABA652814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아무 조건 없이 급여 테이블의 모든 컬럼을 조회하시오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898FA52A-A24A-483C-BC1C-4C9F3869217A}"/>
              </a:ext>
            </a:extLst>
          </p:cNvPr>
          <p:cNvCxnSpPr/>
          <p:nvPr/>
        </p:nvCxnSpPr>
        <p:spPr>
          <a:xfrm>
            <a:off x="615142" y="681644"/>
            <a:ext cx="0" cy="5810596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C36F338-5442-4744-B47E-65ACF1467B82}"/>
              </a:ext>
            </a:extLst>
          </p:cNvPr>
          <p:cNvCxnSpPr/>
          <p:nvPr/>
        </p:nvCxnSpPr>
        <p:spPr>
          <a:xfrm>
            <a:off x="357447" y="1388228"/>
            <a:ext cx="11488189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5B6F76A2-5E76-4D23-8332-61B3C8891BA5}"/>
              </a:ext>
            </a:extLst>
          </p:cNvPr>
          <p:cNvCxnSpPr/>
          <p:nvPr/>
        </p:nvCxnSpPr>
        <p:spPr>
          <a:xfrm flipH="1" flipV="1">
            <a:off x="9235440" y="6311900"/>
            <a:ext cx="2709949" cy="3442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93017684-F504-4ECD-AE26-CBF92320C66B}"/>
              </a:ext>
            </a:extLst>
          </p:cNvPr>
          <p:cNvCxnSpPr/>
          <p:nvPr/>
        </p:nvCxnSpPr>
        <p:spPr>
          <a:xfrm flipV="1">
            <a:off x="11819312" y="4039985"/>
            <a:ext cx="25776" cy="2477193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모서리가 둥근 직사각형 9">
            <a:extLst>
              <a:ext uri="{FF2B5EF4-FFF2-40B4-BE49-F238E27FC236}">
                <a16:creationId xmlns:a16="http://schemas.microsoft.com/office/drawing/2014/main" id="{B5C57C47-A653-4797-BD02-C08E2AEB6251}"/>
              </a:ext>
            </a:extLst>
          </p:cNvPr>
          <p:cNvSpPr/>
          <p:nvPr/>
        </p:nvSpPr>
        <p:spPr>
          <a:xfrm>
            <a:off x="781396" y="1709658"/>
            <a:ext cx="9285391" cy="68761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0FE889C-B529-4FC7-BCA0-B0B2F385CC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838" y="2713790"/>
            <a:ext cx="9268958" cy="2906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7368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27EF98-ACB0-41CF-8A03-FDC71062EB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06. DML </a:t>
            </a:r>
            <a:r>
              <a:rPr lang="ko-KR" altLang="en-US" dirty="0"/>
              <a:t>실습 </a:t>
            </a:r>
            <a:r>
              <a:rPr lang="en-US" altLang="ko-KR" dirty="0"/>
              <a:t>- 3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23AA23D-CFE9-417F-8034-6ABA652814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급여 테이블에서 나이가 </a:t>
            </a:r>
            <a:r>
              <a:rPr lang="en-US" altLang="ko-KR" dirty="0"/>
              <a:t>17</a:t>
            </a:r>
            <a:r>
              <a:rPr lang="ko-KR" altLang="en-US" dirty="0"/>
              <a:t>살인 고객명</a:t>
            </a:r>
            <a:r>
              <a:rPr lang="en-US" altLang="ko-KR" dirty="0"/>
              <a:t>, </a:t>
            </a:r>
            <a:r>
              <a:rPr lang="ko-KR" altLang="en-US" dirty="0"/>
              <a:t>입사연도를 조회하시오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898FA52A-A24A-483C-BC1C-4C9F3869217A}"/>
              </a:ext>
            </a:extLst>
          </p:cNvPr>
          <p:cNvCxnSpPr/>
          <p:nvPr/>
        </p:nvCxnSpPr>
        <p:spPr>
          <a:xfrm>
            <a:off x="615142" y="681644"/>
            <a:ext cx="0" cy="5810596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C36F338-5442-4744-B47E-65ACF1467B82}"/>
              </a:ext>
            </a:extLst>
          </p:cNvPr>
          <p:cNvCxnSpPr/>
          <p:nvPr/>
        </p:nvCxnSpPr>
        <p:spPr>
          <a:xfrm>
            <a:off x="357447" y="1388228"/>
            <a:ext cx="11488189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5B6F76A2-5E76-4D23-8332-61B3C8891BA5}"/>
              </a:ext>
            </a:extLst>
          </p:cNvPr>
          <p:cNvCxnSpPr/>
          <p:nvPr/>
        </p:nvCxnSpPr>
        <p:spPr>
          <a:xfrm flipH="1" flipV="1">
            <a:off x="9235440" y="6311900"/>
            <a:ext cx="2709949" cy="3442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93017684-F504-4ECD-AE26-CBF92320C66B}"/>
              </a:ext>
            </a:extLst>
          </p:cNvPr>
          <p:cNvCxnSpPr/>
          <p:nvPr/>
        </p:nvCxnSpPr>
        <p:spPr>
          <a:xfrm flipV="1">
            <a:off x="11819312" y="4039985"/>
            <a:ext cx="25776" cy="2477193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모서리가 둥근 직사각형 9">
            <a:extLst>
              <a:ext uri="{FF2B5EF4-FFF2-40B4-BE49-F238E27FC236}">
                <a16:creationId xmlns:a16="http://schemas.microsoft.com/office/drawing/2014/main" id="{BE1F1B99-D022-4EA7-9CCA-13A8922B48E3}"/>
              </a:ext>
            </a:extLst>
          </p:cNvPr>
          <p:cNvSpPr/>
          <p:nvPr/>
        </p:nvSpPr>
        <p:spPr>
          <a:xfrm>
            <a:off x="781395" y="1709658"/>
            <a:ext cx="10199789" cy="10041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C3F8393-B328-4700-B238-BC608DB60B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838" y="2924969"/>
            <a:ext cx="7452344" cy="2100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8284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27EF98-ACB0-41CF-8A03-FDC71062EB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06. DML </a:t>
            </a:r>
            <a:r>
              <a:rPr lang="ko-KR" altLang="en-US" dirty="0"/>
              <a:t>실습 </a:t>
            </a:r>
            <a:r>
              <a:rPr lang="en-US" altLang="ko-KR" dirty="0"/>
              <a:t>- 3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23AA23D-CFE9-417F-8034-6ABA652814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급여 테이블에서 중복을 제외한 동아리명 컬럼을 조회하시오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898FA52A-A24A-483C-BC1C-4C9F3869217A}"/>
              </a:ext>
            </a:extLst>
          </p:cNvPr>
          <p:cNvCxnSpPr/>
          <p:nvPr/>
        </p:nvCxnSpPr>
        <p:spPr>
          <a:xfrm>
            <a:off x="615142" y="681644"/>
            <a:ext cx="0" cy="5810596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C36F338-5442-4744-B47E-65ACF1467B82}"/>
              </a:ext>
            </a:extLst>
          </p:cNvPr>
          <p:cNvCxnSpPr/>
          <p:nvPr/>
        </p:nvCxnSpPr>
        <p:spPr>
          <a:xfrm>
            <a:off x="357447" y="1388228"/>
            <a:ext cx="11488189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5B6F76A2-5E76-4D23-8332-61B3C8891BA5}"/>
              </a:ext>
            </a:extLst>
          </p:cNvPr>
          <p:cNvCxnSpPr/>
          <p:nvPr/>
        </p:nvCxnSpPr>
        <p:spPr>
          <a:xfrm flipH="1" flipV="1">
            <a:off x="9235440" y="6311900"/>
            <a:ext cx="2709949" cy="3442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93017684-F504-4ECD-AE26-CBF92320C66B}"/>
              </a:ext>
            </a:extLst>
          </p:cNvPr>
          <p:cNvCxnSpPr/>
          <p:nvPr/>
        </p:nvCxnSpPr>
        <p:spPr>
          <a:xfrm flipV="1">
            <a:off x="11819312" y="4039985"/>
            <a:ext cx="25776" cy="2477193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모서리가 둥근 직사각형 9">
            <a:extLst>
              <a:ext uri="{FF2B5EF4-FFF2-40B4-BE49-F238E27FC236}">
                <a16:creationId xmlns:a16="http://schemas.microsoft.com/office/drawing/2014/main" id="{6F694A90-F127-4310-A7D7-17BA2B475325}"/>
              </a:ext>
            </a:extLst>
          </p:cNvPr>
          <p:cNvSpPr/>
          <p:nvPr/>
        </p:nvSpPr>
        <p:spPr>
          <a:xfrm>
            <a:off x="781395" y="1709658"/>
            <a:ext cx="10199789" cy="70167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259FC46-47F9-4ABF-B26E-AFCAA7BDE2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838" y="2636797"/>
            <a:ext cx="5232297" cy="1926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6242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27EF98-ACB0-41CF-8A03-FDC71062EB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06. DML </a:t>
            </a:r>
            <a:r>
              <a:rPr lang="ko-KR" altLang="en-US" dirty="0"/>
              <a:t>실습 </a:t>
            </a:r>
            <a:r>
              <a:rPr lang="en-US" altLang="ko-KR" dirty="0"/>
              <a:t>- 3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23AA23D-CFE9-417F-8034-6ABA652814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급여 테이블에서 나이가 </a:t>
            </a:r>
            <a:r>
              <a:rPr lang="en-US" altLang="ko-KR" dirty="0"/>
              <a:t>15</a:t>
            </a:r>
            <a:r>
              <a:rPr lang="ko-KR" altLang="en-US" dirty="0"/>
              <a:t>살이고</a:t>
            </a:r>
            <a:r>
              <a:rPr lang="en-US" altLang="ko-KR" dirty="0"/>
              <a:t>, </a:t>
            </a:r>
            <a:r>
              <a:rPr lang="ko-KR" altLang="en-US" dirty="0"/>
              <a:t>동아리가 </a:t>
            </a:r>
            <a:r>
              <a:rPr lang="en-US" altLang="ko-KR" dirty="0"/>
              <a:t>‘</a:t>
            </a:r>
            <a:r>
              <a:rPr lang="ko-KR" altLang="en-US" dirty="0"/>
              <a:t>라즈베리파이</a:t>
            </a:r>
            <a:r>
              <a:rPr lang="en-US" altLang="ko-KR" dirty="0"/>
              <a:t>’</a:t>
            </a:r>
            <a:r>
              <a:rPr lang="ko-KR" altLang="en-US" dirty="0"/>
              <a:t>인 고객의 고객명과 </a:t>
            </a:r>
            <a:r>
              <a:rPr lang="en-US" altLang="ko-KR" dirty="0"/>
              <a:t>ID</a:t>
            </a:r>
            <a:r>
              <a:rPr lang="ko-KR" altLang="en-US" dirty="0"/>
              <a:t>를 조회하시오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898FA52A-A24A-483C-BC1C-4C9F3869217A}"/>
              </a:ext>
            </a:extLst>
          </p:cNvPr>
          <p:cNvCxnSpPr/>
          <p:nvPr/>
        </p:nvCxnSpPr>
        <p:spPr>
          <a:xfrm>
            <a:off x="615142" y="681644"/>
            <a:ext cx="0" cy="5810596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C36F338-5442-4744-B47E-65ACF1467B82}"/>
              </a:ext>
            </a:extLst>
          </p:cNvPr>
          <p:cNvCxnSpPr/>
          <p:nvPr/>
        </p:nvCxnSpPr>
        <p:spPr>
          <a:xfrm>
            <a:off x="357447" y="1388228"/>
            <a:ext cx="11488189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5B6F76A2-5E76-4D23-8332-61B3C8891BA5}"/>
              </a:ext>
            </a:extLst>
          </p:cNvPr>
          <p:cNvCxnSpPr/>
          <p:nvPr/>
        </p:nvCxnSpPr>
        <p:spPr>
          <a:xfrm flipH="1" flipV="1">
            <a:off x="9235440" y="6311900"/>
            <a:ext cx="2709949" cy="3442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93017684-F504-4ECD-AE26-CBF92320C66B}"/>
              </a:ext>
            </a:extLst>
          </p:cNvPr>
          <p:cNvCxnSpPr/>
          <p:nvPr/>
        </p:nvCxnSpPr>
        <p:spPr>
          <a:xfrm flipV="1">
            <a:off x="11819312" y="4039985"/>
            <a:ext cx="25776" cy="2477193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모서리가 둥근 직사각형 9">
            <a:extLst>
              <a:ext uri="{FF2B5EF4-FFF2-40B4-BE49-F238E27FC236}">
                <a16:creationId xmlns:a16="http://schemas.microsoft.com/office/drawing/2014/main" id="{B28AD040-45FE-4230-AAFB-364A30A4A45A}"/>
              </a:ext>
            </a:extLst>
          </p:cNvPr>
          <p:cNvSpPr/>
          <p:nvPr/>
        </p:nvSpPr>
        <p:spPr>
          <a:xfrm>
            <a:off x="781395" y="1709658"/>
            <a:ext cx="10434684" cy="113420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BF97626-C69B-48C5-A388-41DB4270AB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395" y="3105943"/>
            <a:ext cx="10450812" cy="1776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6048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27EF98-ACB0-41CF-8A03-FDC71062EB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06. DML </a:t>
            </a:r>
            <a:r>
              <a:rPr lang="ko-KR" altLang="en-US" dirty="0"/>
              <a:t>실습 </a:t>
            </a:r>
            <a:r>
              <a:rPr lang="en-US" altLang="ko-KR" dirty="0"/>
              <a:t>- 3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23AA23D-CFE9-417F-8034-6ABA652814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sz="2000" dirty="0"/>
              <a:t>위 명령어를 </a:t>
            </a:r>
            <a:r>
              <a:rPr lang="ko-KR" altLang="en-US" sz="2000" dirty="0" err="1"/>
              <a:t>실행하시오</a:t>
            </a:r>
            <a:r>
              <a:rPr lang="en-US" altLang="ko-KR" sz="2000" dirty="0"/>
              <a:t>.</a:t>
            </a:r>
          </a:p>
          <a:p>
            <a:r>
              <a:rPr lang="ko-KR" altLang="en-US" sz="2400" dirty="0"/>
              <a:t>급여 테이블에서 고객명이 없으면 고객명을 </a:t>
            </a:r>
            <a:r>
              <a:rPr lang="en-US" altLang="ko-KR" sz="2400" dirty="0"/>
              <a:t>‘</a:t>
            </a:r>
            <a:r>
              <a:rPr lang="ko-KR" altLang="en-US" sz="2400" dirty="0" err="1"/>
              <a:t>무기명＇이라고</a:t>
            </a:r>
            <a:r>
              <a:rPr lang="ko-KR" altLang="en-US" sz="2400" dirty="0"/>
              <a:t> </a:t>
            </a:r>
            <a:r>
              <a:rPr lang="ko-KR" altLang="en-US" sz="2400" dirty="0" err="1"/>
              <a:t>수정하시오</a:t>
            </a:r>
            <a:r>
              <a:rPr lang="en-US" altLang="ko-KR" sz="2400" dirty="0"/>
              <a:t>.</a:t>
            </a:r>
            <a:r>
              <a:rPr lang="ko-KR" altLang="en-US" sz="2400" dirty="0"/>
              <a:t> 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898FA52A-A24A-483C-BC1C-4C9F3869217A}"/>
              </a:ext>
            </a:extLst>
          </p:cNvPr>
          <p:cNvCxnSpPr/>
          <p:nvPr/>
        </p:nvCxnSpPr>
        <p:spPr>
          <a:xfrm>
            <a:off x="615142" y="681644"/>
            <a:ext cx="0" cy="5810596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C36F338-5442-4744-B47E-65ACF1467B82}"/>
              </a:ext>
            </a:extLst>
          </p:cNvPr>
          <p:cNvCxnSpPr/>
          <p:nvPr/>
        </p:nvCxnSpPr>
        <p:spPr>
          <a:xfrm>
            <a:off x="357447" y="1388228"/>
            <a:ext cx="11488189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5B6F76A2-5E76-4D23-8332-61B3C8891BA5}"/>
              </a:ext>
            </a:extLst>
          </p:cNvPr>
          <p:cNvCxnSpPr/>
          <p:nvPr/>
        </p:nvCxnSpPr>
        <p:spPr>
          <a:xfrm flipH="1" flipV="1">
            <a:off x="9235440" y="6311900"/>
            <a:ext cx="2709949" cy="3442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93017684-F504-4ECD-AE26-CBF92320C66B}"/>
              </a:ext>
            </a:extLst>
          </p:cNvPr>
          <p:cNvCxnSpPr/>
          <p:nvPr/>
        </p:nvCxnSpPr>
        <p:spPr>
          <a:xfrm flipV="1">
            <a:off x="11819312" y="4039985"/>
            <a:ext cx="25776" cy="2477193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63935009-B65D-48A2-AE44-A61659CA61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838" y="1671475"/>
            <a:ext cx="10730356" cy="93900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4FFF5EA-3589-4AF8-83B8-9D1CC57F47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838" y="4938538"/>
            <a:ext cx="4286387" cy="173408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C415063-5D3D-4F92-82A3-22FA661D63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716286"/>
            <a:ext cx="7391605" cy="117701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06ED2C3-427A-4889-912E-C09514C39B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6919" y="4947015"/>
            <a:ext cx="5178375" cy="1734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5650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27EF98-ACB0-41CF-8A03-FDC71062EB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형성평가</a:t>
            </a:r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95D98226-BE0B-4FDC-A870-D21C7F8CC4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199" y="1565565"/>
            <a:ext cx="10168149" cy="4951599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898FA52A-A24A-483C-BC1C-4C9F3869217A}"/>
              </a:ext>
            </a:extLst>
          </p:cNvPr>
          <p:cNvCxnSpPr/>
          <p:nvPr/>
        </p:nvCxnSpPr>
        <p:spPr>
          <a:xfrm>
            <a:off x="615142" y="681644"/>
            <a:ext cx="0" cy="5810596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C36F338-5442-4744-B47E-65ACF1467B82}"/>
              </a:ext>
            </a:extLst>
          </p:cNvPr>
          <p:cNvCxnSpPr/>
          <p:nvPr/>
        </p:nvCxnSpPr>
        <p:spPr>
          <a:xfrm>
            <a:off x="357447" y="1388228"/>
            <a:ext cx="11488189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5B6F76A2-5E76-4D23-8332-61B3C8891BA5}"/>
              </a:ext>
            </a:extLst>
          </p:cNvPr>
          <p:cNvCxnSpPr/>
          <p:nvPr/>
        </p:nvCxnSpPr>
        <p:spPr>
          <a:xfrm flipH="1" flipV="1">
            <a:off x="9235440" y="6311900"/>
            <a:ext cx="2709949" cy="3442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93017684-F504-4ECD-AE26-CBF92320C66B}"/>
              </a:ext>
            </a:extLst>
          </p:cNvPr>
          <p:cNvCxnSpPr/>
          <p:nvPr/>
        </p:nvCxnSpPr>
        <p:spPr>
          <a:xfrm flipV="1">
            <a:off x="11819312" y="4039985"/>
            <a:ext cx="25776" cy="2477193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898090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27EF98-ACB0-41CF-8A03-FDC71062EB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형성평가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23AA23D-CFE9-417F-8034-6ABA652814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급여 테이블에서 나이가 </a:t>
            </a:r>
            <a:r>
              <a:rPr lang="en-US" altLang="ko-KR" dirty="0"/>
              <a:t>23</a:t>
            </a:r>
            <a:r>
              <a:rPr lang="ko-KR" altLang="en-US" dirty="0"/>
              <a:t>살 이하인 고객명이 </a:t>
            </a:r>
            <a:r>
              <a:rPr lang="en-US" altLang="ko-KR" dirty="0"/>
              <a:t>1</a:t>
            </a:r>
            <a:r>
              <a:rPr lang="ko-KR" altLang="en-US" dirty="0"/>
              <a:t>명 이상인 동아리의 </a:t>
            </a:r>
            <a:r>
              <a:rPr lang="ko-KR" altLang="en-US" dirty="0" err="1"/>
              <a:t>튜플</a:t>
            </a:r>
            <a:r>
              <a:rPr lang="en-US" altLang="ko-KR" dirty="0"/>
              <a:t>(</a:t>
            </a:r>
            <a:r>
              <a:rPr lang="ko-KR" altLang="en-US" dirty="0"/>
              <a:t>레코드</a:t>
            </a:r>
            <a:r>
              <a:rPr lang="en-US" altLang="ko-KR" dirty="0"/>
              <a:t>)</a:t>
            </a:r>
            <a:r>
              <a:rPr lang="ko-KR" altLang="en-US" dirty="0"/>
              <a:t> 수를 구하는 </a:t>
            </a:r>
            <a:r>
              <a:rPr lang="en-US" altLang="ko-KR" dirty="0"/>
              <a:t>SQL</a:t>
            </a:r>
            <a:r>
              <a:rPr lang="ko-KR" altLang="en-US" dirty="0"/>
              <a:t>문을 작성하시오</a:t>
            </a:r>
            <a:r>
              <a:rPr lang="en-US" altLang="ko-KR" dirty="0"/>
              <a:t>.</a:t>
            </a:r>
            <a:r>
              <a:rPr lang="ko-KR" altLang="en-US" dirty="0"/>
              <a:t>    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898FA52A-A24A-483C-BC1C-4C9F3869217A}"/>
              </a:ext>
            </a:extLst>
          </p:cNvPr>
          <p:cNvCxnSpPr/>
          <p:nvPr/>
        </p:nvCxnSpPr>
        <p:spPr>
          <a:xfrm>
            <a:off x="615142" y="681644"/>
            <a:ext cx="0" cy="5810596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C36F338-5442-4744-B47E-65ACF1467B82}"/>
              </a:ext>
            </a:extLst>
          </p:cNvPr>
          <p:cNvCxnSpPr/>
          <p:nvPr/>
        </p:nvCxnSpPr>
        <p:spPr>
          <a:xfrm>
            <a:off x="357447" y="1388228"/>
            <a:ext cx="11488189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5B6F76A2-5E76-4D23-8332-61B3C8891BA5}"/>
              </a:ext>
            </a:extLst>
          </p:cNvPr>
          <p:cNvCxnSpPr/>
          <p:nvPr/>
        </p:nvCxnSpPr>
        <p:spPr>
          <a:xfrm flipH="1" flipV="1">
            <a:off x="9235440" y="6311900"/>
            <a:ext cx="2709949" cy="3442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93017684-F504-4ECD-AE26-CBF92320C66B}"/>
              </a:ext>
            </a:extLst>
          </p:cNvPr>
          <p:cNvCxnSpPr/>
          <p:nvPr/>
        </p:nvCxnSpPr>
        <p:spPr>
          <a:xfrm flipV="1">
            <a:off x="11819312" y="4039985"/>
            <a:ext cx="25776" cy="2477193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2DEB1C59-A1F6-4A96-897A-E18C67798D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477" y="2887211"/>
            <a:ext cx="10874442" cy="2005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572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27EF98-ACB0-41CF-8A03-FDC71062EB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형성평가</a:t>
            </a:r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905A17AA-47A8-4D73-B38E-D7FF7091BC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057120"/>
            <a:ext cx="10515600" cy="3888347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898FA52A-A24A-483C-BC1C-4C9F3869217A}"/>
              </a:ext>
            </a:extLst>
          </p:cNvPr>
          <p:cNvCxnSpPr/>
          <p:nvPr/>
        </p:nvCxnSpPr>
        <p:spPr>
          <a:xfrm>
            <a:off x="615142" y="681644"/>
            <a:ext cx="0" cy="5810596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C36F338-5442-4744-B47E-65ACF1467B82}"/>
              </a:ext>
            </a:extLst>
          </p:cNvPr>
          <p:cNvCxnSpPr/>
          <p:nvPr/>
        </p:nvCxnSpPr>
        <p:spPr>
          <a:xfrm>
            <a:off x="357447" y="1388228"/>
            <a:ext cx="11488189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5B6F76A2-5E76-4D23-8332-61B3C8891BA5}"/>
              </a:ext>
            </a:extLst>
          </p:cNvPr>
          <p:cNvCxnSpPr/>
          <p:nvPr/>
        </p:nvCxnSpPr>
        <p:spPr>
          <a:xfrm flipH="1" flipV="1">
            <a:off x="9235440" y="6311900"/>
            <a:ext cx="2709949" cy="3442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93017684-F504-4ECD-AE26-CBF92320C66B}"/>
              </a:ext>
            </a:extLst>
          </p:cNvPr>
          <p:cNvCxnSpPr/>
          <p:nvPr/>
        </p:nvCxnSpPr>
        <p:spPr>
          <a:xfrm flipV="1">
            <a:off x="11819312" y="4039985"/>
            <a:ext cx="25776" cy="2477193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178379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27EF98-ACB0-41CF-8A03-FDC71062EB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07. DCL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23AA23D-CFE9-417F-8034-6ABA652814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데이터베이스에서 데이터 이외의 오브젝트에 대해 조작할 필요가 있을 때</a:t>
            </a:r>
            <a:r>
              <a:rPr lang="en-US" altLang="ko-KR" dirty="0"/>
              <a:t>, </a:t>
            </a:r>
            <a:r>
              <a:rPr lang="ko-KR" altLang="en-US" dirty="0"/>
              <a:t>사용하는 </a:t>
            </a:r>
            <a:r>
              <a:rPr lang="en-US" altLang="ko-KR" dirty="0"/>
              <a:t>SQL </a:t>
            </a:r>
            <a:r>
              <a:rPr lang="ko-KR" altLang="en-US" dirty="0"/>
              <a:t>명령을 </a:t>
            </a:r>
            <a:r>
              <a:rPr lang="en-US" altLang="ko-KR" dirty="0"/>
              <a:t>DCL(Data</a:t>
            </a:r>
            <a:r>
              <a:rPr lang="ko-KR" altLang="en-US" dirty="0"/>
              <a:t> </a:t>
            </a:r>
            <a:r>
              <a:rPr lang="en-US" altLang="ko-KR" dirty="0"/>
              <a:t>Control</a:t>
            </a:r>
            <a:r>
              <a:rPr lang="ko-KR" altLang="en-US" dirty="0"/>
              <a:t> </a:t>
            </a:r>
            <a:r>
              <a:rPr lang="en-US" altLang="ko-KR" dirty="0"/>
              <a:t>Language)</a:t>
            </a:r>
            <a:r>
              <a:rPr lang="ko-KR" altLang="en-US" dirty="0"/>
              <a:t>이라고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898FA52A-A24A-483C-BC1C-4C9F3869217A}"/>
              </a:ext>
            </a:extLst>
          </p:cNvPr>
          <p:cNvCxnSpPr/>
          <p:nvPr/>
        </p:nvCxnSpPr>
        <p:spPr>
          <a:xfrm>
            <a:off x="615142" y="681644"/>
            <a:ext cx="0" cy="5810596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C36F338-5442-4744-B47E-65ACF1467B82}"/>
              </a:ext>
            </a:extLst>
          </p:cNvPr>
          <p:cNvCxnSpPr/>
          <p:nvPr/>
        </p:nvCxnSpPr>
        <p:spPr>
          <a:xfrm>
            <a:off x="357447" y="1388228"/>
            <a:ext cx="11488189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5B6F76A2-5E76-4D23-8332-61B3C8891BA5}"/>
              </a:ext>
            </a:extLst>
          </p:cNvPr>
          <p:cNvCxnSpPr/>
          <p:nvPr/>
        </p:nvCxnSpPr>
        <p:spPr>
          <a:xfrm flipH="1" flipV="1">
            <a:off x="9235440" y="6311900"/>
            <a:ext cx="2709949" cy="3442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93017684-F504-4ECD-AE26-CBF92320C66B}"/>
              </a:ext>
            </a:extLst>
          </p:cNvPr>
          <p:cNvCxnSpPr/>
          <p:nvPr/>
        </p:nvCxnSpPr>
        <p:spPr>
          <a:xfrm flipV="1">
            <a:off x="11819312" y="4039985"/>
            <a:ext cx="25776" cy="2477193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6609E88F-A280-4E54-A6C8-790F56875A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224" y="3149010"/>
            <a:ext cx="10376576" cy="202699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858006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27EF98-ACB0-41CF-8A03-FDC71062EB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07. DCL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23AA23D-CFE9-417F-8034-6ABA652814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altLang="ko-KR" dirty="0"/>
              <a:t>DCL </a:t>
            </a:r>
            <a:r>
              <a:rPr lang="ko-KR" altLang="en-US" dirty="0"/>
              <a:t>유형</a:t>
            </a:r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898FA52A-A24A-483C-BC1C-4C9F3869217A}"/>
              </a:ext>
            </a:extLst>
          </p:cNvPr>
          <p:cNvCxnSpPr/>
          <p:nvPr/>
        </p:nvCxnSpPr>
        <p:spPr>
          <a:xfrm>
            <a:off x="615142" y="681644"/>
            <a:ext cx="0" cy="5810596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C36F338-5442-4744-B47E-65ACF1467B82}"/>
              </a:ext>
            </a:extLst>
          </p:cNvPr>
          <p:cNvCxnSpPr/>
          <p:nvPr/>
        </p:nvCxnSpPr>
        <p:spPr>
          <a:xfrm>
            <a:off x="357447" y="1388228"/>
            <a:ext cx="11488189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5B6F76A2-5E76-4D23-8332-61B3C8891BA5}"/>
              </a:ext>
            </a:extLst>
          </p:cNvPr>
          <p:cNvCxnSpPr/>
          <p:nvPr/>
        </p:nvCxnSpPr>
        <p:spPr>
          <a:xfrm flipH="1" flipV="1">
            <a:off x="9235440" y="6311900"/>
            <a:ext cx="2709949" cy="3442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93017684-F504-4ECD-AE26-CBF92320C66B}"/>
              </a:ext>
            </a:extLst>
          </p:cNvPr>
          <p:cNvCxnSpPr/>
          <p:nvPr/>
        </p:nvCxnSpPr>
        <p:spPr>
          <a:xfrm flipV="1">
            <a:off x="11819312" y="4039985"/>
            <a:ext cx="25776" cy="2477193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EBE5A5EB-9C7E-4378-A4EE-E4B5B39033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6850"/>
          <a:stretch/>
        </p:blipFill>
        <p:spPr>
          <a:xfrm>
            <a:off x="1080655" y="2429713"/>
            <a:ext cx="7258050" cy="254314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4A51F9A-5DC4-4D8E-A42D-D715E0CD31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661" y="5358985"/>
            <a:ext cx="10801350" cy="81453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663504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01. DDL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altLang="ko-KR" dirty="0"/>
              <a:t>DDL(Data Definition Language) : ‘</a:t>
            </a:r>
            <a:r>
              <a:rPr lang="ko-KR" altLang="en-US" dirty="0"/>
              <a:t>데이터를 정의하는 언어</a:t>
            </a:r>
            <a:r>
              <a:rPr lang="en-US" altLang="ko-KR" dirty="0"/>
              <a:t>‘</a:t>
            </a:r>
            <a:r>
              <a:rPr lang="ko-KR" altLang="en-US" dirty="0"/>
              <a:t>로서</a:t>
            </a:r>
            <a:r>
              <a:rPr lang="en-US" altLang="ko-KR" dirty="0"/>
              <a:t>, ‘</a:t>
            </a:r>
            <a:r>
              <a:rPr lang="ko-KR" altLang="en-US" dirty="0"/>
              <a:t>데이터를 담는 그릇을 정의하는 언어</a:t>
            </a:r>
            <a:r>
              <a:rPr lang="en-US" altLang="ko-KR" dirty="0"/>
              <a:t>’</a:t>
            </a:r>
            <a:r>
              <a:rPr lang="ko-KR" altLang="en-US" dirty="0"/>
              <a:t>이며</a:t>
            </a:r>
            <a:r>
              <a:rPr lang="en-US" altLang="ko-KR" dirty="0"/>
              <a:t>, </a:t>
            </a:r>
            <a:r>
              <a:rPr lang="ko-KR" altLang="en-US" dirty="0"/>
              <a:t>이러한 그릇을 </a:t>
            </a:r>
            <a:r>
              <a:rPr lang="en-US" altLang="ko-KR" dirty="0"/>
              <a:t>DBMS</a:t>
            </a:r>
            <a:r>
              <a:rPr lang="ko-KR" altLang="en-US" dirty="0"/>
              <a:t>에서는 </a:t>
            </a:r>
            <a:r>
              <a:rPr lang="en-US" altLang="ko-KR" dirty="0"/>
              <a:t>‘</a:t>
            </a:r>
            <a:r>
              <a:rPr lang="ko-KR" altLang="en-US" dirty="0"/>
              <a:t>오브젝트</a:t>
            </a:r>
            <a:r>
              <a:rPr lang="en-US" altLang="ko-KR" dirty="0"/>
              <a:t>’</a:t>
            </a:r>
            <a:r>
              <a:rPr lang="ko-KR" altLang="en-US" dirty="0"/>
              <a:t>라고 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altLang="ko-KR" dirty="0"/>
              <a:t>(</a:t>
            </a:r>
            <a:r>
              <a:rPr lang="ko-KR" altLang="en-US" dirty="0"/>
              <a:t>오브젝트의 유형</a:t>
            </a:r>
            <a:r>
              <a:rPr lang="en-US" altLang="ko-KR" dirty="0"/>
              <a:t>)</a:t>
            </a:r>
            <a:endParaRPr lang="ko-KR" altLang="en-US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615142" y="681644"/>
            <a:ext cx="0" cy="5810596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357447" y="1388228"/>
            <a:ext cx="11488189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 flipH="1" flipV="1">
            <a:off x="9235440" y="6311900"/>
            <a:ext cx="2709949" cy="3442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 flipV="1">
            <a:off x="11819312" y="4039985"/>
            <a:ext cx="25776" cy="2477193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3886" y="3108960"/>
            <a:ext cx="6715125" cy="349134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8" name="직선 화살표 연결선 7"/>
          <p:cNvCxnSpPr/>
          <p:nvPr/>
        </p:nvCxnSpPr>
        <p:spPr>
          <a:xfrm>
            <a:off x="4189615" y="3837595"/>
            <a:ext cx="490451" cy="831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8287788" y="3962604"/>
            <a:ext cx="2410691" cy="3766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7301345" y="4402849"/>
            <a:ext cx="4052455" cy="3766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10041775" y="5679472"/>
            <a:ext cx="1494630" cy="3766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7301344" y="6140538"/>
            <a:ext cx="2740431" cy="3766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630503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27EF98-ACB0-41CF-8A03-FDC71062EB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08. DCL(</a:t>
            </a:r>
            <a:r>
              <a:rPr lang="ko-KR" altLang="en-US" dirty="0"/>
              <a:t>데이터 제어어</a:t>
            </a:r>
            <a:r>
              <a:rPr lang="en-US" altLang="ko-KR" dirty="0"/>
              <a:t>)</a:t>
            </a:r>
            <a:r>
              <a:rPr lang="ko-KR" altLang="en-US" dirty="0"/>
              <a:t>의 활용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23AA23D-CFE9-417F-8034-6ABA652814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사용자 권한 부여 </a:t>
            </a:r>
            <a:r>
              <a:rPr lang="en-US" altLang="ko-KR" dirty="0"/>
              <a:t>: GRANT</a:t>
            </a:r>
            <a:endParaRPr lang="ko-KR" altLang="en-US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898FA52A-A24A-483C-BC1C-4C9F3869217A}"/>
              </a:ext>
            </a:extLst>
          </p:cNvPr>
          <p:cNvCxnSpPr/>
          <p:nvPr/>
        </p:nvCxnSpPr>
        <p:spPr>
          <a:xfrm>
            <a:off x="615142" y="681644"/>
            <a:ext cx="0" cy="5810596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C36F338-5442-4744-B47E-65ACF1467B82}"/>
              </a:ext>
            </a:extLst>
          </p:cNvPr>
          <p:cNvCxnSpPr/>
          <p:nvPr/>
        </p:nvCxnSpPr>
        <p:spPr>
          <a:xfrm>
            <a:off x="357447" y="1388228"/>
            <a:ext cx="11488189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5B6F76A2-5E76-4D23-8332-61B3C8891BA5}"/>
              </a:ext>
            </a:extLst>
          </p:cNvPr>
          <p:cNvCxnSpPr/>
          <p:nvPr/>
        </p:nvCxnSpPr>
        <p:spPr>
          <a:xfrm flipH="1" flipV="1">
            <a:off x="9235440" y="6311900"/>
            <a:ext cx="2709949" cy="3442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93017684-F504-4ECD-AE26-CBF92320C66B}"/>
              </a:ext>
            </a:extLst>
          </p:cNvPr>
          <p:cNvCxnSpPr/>
          <p:nvPr/>
        </p:nvCxnSpPr>
        <p:spPr>
          <a:xfrm flipV="1">
            <a:off x="11819312" y="4039985"/>
            <a:ext cx="25776" cy="2477193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ABE89EE8-45A7-4F6D-9685-AD51F06496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150" y="2397272"/>
            <a:ext cx="5397438" cy="160252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FD54094-E4A2-4E8A-8199-E5BA4670BD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2907" y="1568748"/>
            <a:ext cx="5931010" cy="513405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9406969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464C21-3243-4E1E-8CC4-3811FC438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참고</a:t>
            </a:r>
            <a:r>
              <a:rPr lang="en-US" altLang="ko-KR" dirty="0"/>
              <a:t>]</a:t>
            </a:r>
            <a:endParaRPr lang="ko-KR" altLang="en-US" dirty="0"/>
          </a:p>
        </p:txBody>
      </p:sp>
      <p:pic>
        <p:nvPicPr>
          <p:cNvPr id="4" name="내용 개체 틀 5">
            <a:extLst>
              <a:ext uri="{FF2B5EF4-FFF2-40B4-BE49-F238E27FC236}">
                <a16:creationId xmlns:a16="http://schemas.microsoft.com/office/drawing/2014/main" id="{ED8E225F-5C7C-41E3-A87F-838E1CBBBE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473" y="1713758"/>
            <a:ext cx="3025696" cy="2591237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74FF6FE8-2C91-4580-A5C5-8AE515CB2238}"/>
              </a:ext>
            </a:extLst>
          </p:cNvPr>
          <p:cNvSpPr/>
          <p:nvPr/>
        </p:nvSpPr>
        <p:spPr>
          <a:xfrm>
            <a:off x="957745" y="1713758"/>
            <a:ext cx="1852567" cy="3587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8A68012-26C5-4AD9-A3AF-EE2573DD27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2108" y="783496"/>
            <a:ext cx="4291925" cy="35925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0C0DAFF-C57E-49C3-A2AD-4A8A83C8BF63}"/>
              </a:ext>
            </a:extLst>
          </p:cNvPr>
          <p:cNvSpPr/>
          <p:nvPr/>
        </p:nvSpPr>
        <p:spPr>
          <a:xfrm>
            <a:off x="3556644" y="783496"/>
            <a:ext cx="3792111" cy="3587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6250EC7-4449-4F10-BDD0-F29A9B542DDD}"/>
              </a:ext>
            </a:extLst>
          </p:cNvPr>
          <p:cNvSpPr/>
          <p:nvPr/>
        </p:nvSpPr>
        <p:spPr>
          <a:xfrm>
            <a:off x="3734212" y="2756775"/>
            <a:ext cx="1248848" cy="3587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5E0DE74-7788-432C-A2AE-BA3164993A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0311" y="3514986"/>
            <a:ext cx="8674216" cy="3212984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2A2F21E7-4B82-49B3-BABB-9524AA483BA0}"/>
              </a:ext>
            </a:extLst>
          </p:cNvPr>
          <p:cNvSpPr/>
          <p:nvPr/>
        </p:nvSpPr>
        <p:spPr>
          <a:xfrm>
            <a:off x="4231155" y="3662100"/>
            <a:ext cx="7357145" cy="3587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9AB8A76-D7C6-4C54-82C1-1CEF2DC5F93F}"/>
              </a:ext>
            </a:extLst>
          </p:cNvPr>
          <p:cNvSpPr/>
          <p:nvPr/>
        </p:nvSpPr>
        <p:spPr>
          <a:xfrm>
            <a:off x="4231154" y="4813376"/>
            <a:ext cx="7684317" cy="3587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E03A3B8-F3FF-4E5C-9BEB-CE38026DC622}"/>
              </a:ext>
            </a:extLst>
          </p:cNvPr>
          <p:cNvSpPr/>
          <p:nvPr/>
        </p:nvSpPr>
        <p:spPr>
          <a:xfrm>
            <a:off x="4231153" y="5922121"/>
            <a:ext cx="2516699" cy="3587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6481226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27EF98-ACB0-41CF-8A03-FDC71062EB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08. DCL(</a:t>
            </a:r>
            <a:r>
              <a:rPr lang="ko-KR" altLang="en-US" dirty="0"/>
              <a:t>데이터 제어어</a:t>
            </a:r>
            <a:r>
              <a:rPr lang="en-US" altLang="ko-KR" dirty="0"/>
              <a:t>)</a:t>
            </a:r>
            <a:r>
              <a:rPr lang="ko-KR" altLang="en-US" dirty="0"/>
              <a:t>의 활용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23AA23D-CFE9-417F-8034-6ABA652814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사용자 권한 회수 </a:t>
            </a:r>
            <a:r>
              <a:rPr lang="en-US" altLang="ko-KR" dirty="0"/>
              <a:t>: REVOKE</a:t>
            </a:r>
            <a:endParaRPr lang="ko-KR" altLang="en-US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898FA52A-A24A-483C-BC1C-4C9F3869217A}"/>
              </a:ext>
            </a:extLst>
          </p:cNvPr>
          <p:cNvCxnSpPr/>
          <p:nvPr/>
        </p:nvCxnSpPr>
        <p:spPr>
          <a:xfrm>
            <a:off x="615142" y="681644"/>
            <a:ext cx="0" cy="5810596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C36F338-5442-4744-B47E-65ACF1467B82}"/>
              </a:ext>
            </a:extLst>
          </p:cNvPr>
          <p:cNvCxnSpPr/>
          <p:nvPr/>
        </p:nvCxnSpPr>
        <p:spPr>
          <a:xfrm>
            <a:off x="357447" y="1388228"/>
            <a:ext cx="11488189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5B6F76A2-5E76-4D23-8332-61B3C8891BA5}"/>
              </a:ext>
            </a:extLst>
          </p:cNvPr>
          <p:cNvCxnSpPr/>
          <p:nvPr/>
        </p:nvCxnSpPr>
        <p:spPr>
          <a:xfrm flipH="1" flipV="1">
            <a:off x="9235440" y="6311900"/>
            <a:ext cx="2709949" cy="3442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93017684-F504-4ECD-AE26-CBF92320C66B}"/>
              </a:ext>
            </a:extLst>
          </p:cNvPr>
          <p:cNvCxnSpPr/>
          <p:nvPr/>
        </p:nvCxnSpPr>
        <p:spPr>
          <a:xfrm flipV="1">
            <a:off x="11819312" y="4039985"/>
            <a:ext cx="25776" cy="2477193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80F5D4F5-A8A6-41CC-8D82-08AE7E1B95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837" y="2478403"/>
            <a:ext cx="8726803" cy="166575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6723810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27EF98-ACB0-41CF-8A03-FDC71062EB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08. DCL(</a:t>
            </a:r>
            <a:r>
              <a:rPr lang="ko-KR" altLang="en-US" dirty="0"/>
              <a:t>데이터 제어어</a:t>
            </a:r>
            <a:r>
              <a:rPr lang="en-US" altLang="ko-KR" dirty="0"/>
              <a:t>)</a:t>
            </a:r>
            <a:r>
              <a:rPr lang="ko-KR" altLang="en-US" dirty="0"/>
              <a:t>의 활용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23AA23D-CFE9-417F-8034-6ABA652814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접근 통제 개념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898FA52A-A24A-483C-BC1C-4C9F3869217A}"/>
              </a:ext>
            </a:extLst>
          </p:cNvPr>
          <p:cNvCxnSpPr/>
          <p:nvPr/>
        </p:nvCxnSpPr>
        <p:spPr>
          <a:xfrm>
            <a:off x="615142" y="681644"/>
            <a:ext cx="0" cy="5810596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C36F338-5442-4744-B47E-65ACF1467B82}"/>
              </a:ext>
            </a:extLst>
          </p:cNvPr>
          <p:cNvCxnSpPr/>
          <p:nvPr/>
        </p:nvCxnSpPr>
        <p:spPr>
          <a:xfrm>
            <a:off x="357447" y="1388228"/>
            <a:ext cx="11488189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5B6F76A2-5E76-4D23-8332-61B3C8891BA5}"/>
              </a:ext>
            </a:extLst>
          </p:cNvPr>
          <p:cNvCxnSpPr/>
          <p:nvPr/>
        </p:nvCxnSpPr>
        <p:spPr>
          <a:xfrm flipH="1" flipV="1">
            <a:off x="9235440" y="6311900"/>
            <a:ext cx="2709949" cy="3442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93017684-F504-4ECD-AE26-CBF92320C66B}"/>
              </a:ext>
            </a:extLst>
          </p:cNvPr>
          <p:cNvCxnSpPr/>
          <p:nvPr/>
        </p:nvCxnSpPr>
        <p:spPr>
          <a:xfrm flipV="1">
            <a:off x="11819312" y="4039985"/>
            <a:ext cx="25776" cy="2477193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57B2ACE3-2BCA-45D8-A437-C5C31CDACD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739" y="2428181"/>
            <a:ext cx="10487231" cy="1534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51708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27EF98-ACB0-41CF-8A03-FDC71062EB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08. DCL(</a:t>
            </a:r>
            <a:r>
              <a:rPr lang="ko-KR" altLang="en-US" dirty="0"/>
              <a:t>데이터 제어어</a:t>
            </a:r>
            <a:r>
              <a:rPr lang="en-US" altLang="ko-KR" dirty="0"/>
              <a:t>)</a:t>
            </a:r>
            <a:r>
              <a:rPr lang="ko-KR" altLang="en-US" dirty="0"/>
              <a:t>의 활용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23AA23D-CFE9-417F-8034-6ABA652814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접근 통제 유형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898FA52A-A24A-483C-BC1C-4C9F3869217A}"/>
              </a:ext>
            </a:extLst>
          </p:cNvPr>
          <p:cNvCxnSpPr/>
          <p:nvPr/>
        </p:nvCxnSpPr>
        <p:spPr>
          <a:xfrm>
            <a:off x="615142" y="681644"/>
            <a:ext cx="0" cy="5810596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C36F338-5442-4744-B47E-65ACF1467B82}"/>
              </a:ext>
            </a:extLst>
          </p:cNvPr>
          <p:cNvCxnSpPr/>
          <p:nvPr/>
        </p:nvCxnSpPr>
        <p:spPr>
          <a:xfrm>
            <a:off x="357447" y="1388228"/>
            <a:ext cx="11488189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5B6F76A2-5E76-4D23-8332-61B3C8891BA5}"/>
              </a:ext>
            </a:extLst>
          </p:cNvPr>
          <p:cNvCxnSpPr/>
          <p:nvPr/>
        </p:nvCxnSpPr>
        <p:spPr>
          <a:xfrm flipH="1" flipV="1">
            <a:off x="9235440" y="6311900"/>
            <a:ext cx="2709949" cy="3442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93017684-F504-4ECD-AE26-CBF92320C66B}"/>
              </a:ext>
            </a:extLst>
          </p:cNvPr>
          <p:cNvCxnSpPr/>
          <p:nvPr/>
        </p:nvCxnSpPr>
        <p:spPr>
          <a:xfrm flipV="1">
            <a:off x="11819312" y="4039985"/>
            <a:ext cx="25776" cy="2477193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D5A3CCB0-1796-40F7-8F1F-FC4255CE1D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421" y="2290194"/>
            <a:ext cx="10161461" cy="4351338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CC97FF92-1FDA-4E43-8044-4F57D7CC64E3}"/>
              </a:ext>
            </a:extLst>
          </p:cNvPr>
          <p:cNvSpPr/>
          <p:nvPr/>
        </p:nvSpPr>
        <p:spPr>
          <a:xfrm>
            <a:off x="3414319" y="2961314"/>
            <a:ext cx="4848837" cy="62917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489679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27EF98-ACB0-41CF-8A03-FDC71062EB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08. DCL(</a:t>
            </a:r>
            <a:r>
              <a:rPr lang="ko-KR" altLang="en-US" dirty="0"/>
              <a:t>데이터 제어어</a:t>
            </a:r>
            <a:r>
              <a:rPr lang="en-US" altLang="ko-KR" dirty="0"/>
              <a:t>)</a:t>
            </a:r>
            <a:r>
              <a:rPr lang="ko-KR" altLang="en-US" dirty="0"/>
              <a:t>의 활용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23AA23D-CFE9-417F-8034-6ABA652814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접근 통제와 </a:t>
            </a:r>
            <a:r>
              <a:rPr lang="en-US" altLang="ko-KR" dirty="0"/>
              <a:t>DCL</a:t>
            </a:r>
            <a:endParaRPr lang="ko-KR" altLang="en-US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898FA52A-A24A-483C-BC1C-4C9F3869217A}"/>
              </a:ext>
            </a:extLst>
          </p:cNvPr>
          <p:cNvCxnSpPr/>
          <p:nvPr/>
        </p:nvCxnSpPr>
        <p:spPr>
          <a:xfrm>
            <a:off x="615142" y="681644"/>
            <a:ext cx="0" cy="5810596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C36F338-5442-4744-B47E-65ACF1467B82}"/>
              </a:ext>
            </a:extLst>
          </p:cNvPr>
          <p:cNvCxnSpPr/>
          <p:nvPr/>
        </p:nvCxnSpPr>
        <p:spPr>
          <a:xfrm>
            <a:off x="357447" y="1388228"/>
            <a:ext cx="11488189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5B6F76A2-5E76-4D23-8332-61B3C8891BA5}"/>
              </a:ext>
            </a:extLst>
          </p:cNvPr>
          <p:cNvCxnSpPr/>
          <p:nvPr/>
        </p:nvCxnSpPr>
        <p:spPr>
          <a:xfrm flipH="1" flipV="1">
            <a:off x="9235440" y="6311900"/>
            <a:ext cx="2709949" cy="3442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93017684-F504-4ECD-AE26-CBF92320C66B}"/>
              </a:ext>
            </a:extLst>
          </p:cNvPr>
          <p:cNvCxnSpPr/>
          <p:nvPr/>
        </p:nvCxnSpPr>
        <p:spPr>
          <a:xfrm flipV="1">
            <a:off x="11819312" y="4039985"/>
            <a:ext cx="25776" cy="2477193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E6E76450-2159-48EA-A4A4-090A6C2B90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215" y="2487410"/>
            <a:ext cx="10592907" cy="2730542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8EA0AA31-1438-4B7C-BE5E-9F53D23C5EE0}"/>
              </a:ext>
            </a:extLst>
          </p:cNvPr>
          <p:cNvSpPr/>
          <p:nvPr/>
        </p:nvSpPr>
        <p:spPr>
          <a:xfrm>
            <a:off x="1080655" y="3523349"/>
            <a:ext cx="2392387" cy="43625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0BA1F04-6350-4CAF-96EA-E60B65685FCE}"/>
              </a:ext>
            </a:extLst>
          </p:cNvPr>
          <p:cNvSpPr/>
          <p:nvPr/>
        </p:nvSpPr>
        <p:spPr>
          <a:xfrm>
            <a:off x="2734811" y="3825380"/>
            <a:ext cx="92279" cy="755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3B17846F-4D06-4488-A2FC-6A28E9D38061}"/>
              </a:ext>
            </a:extLst>
          </p:cNvPr>
          <p:cNvCxnSpPr/>
          <p:nvPr/>
        </p:nvCxnSpPr>
        <p:spPr>
          <a:xfrm>
            <a:off x="3909270" y="4504888"/>
            <a:ext cx="594779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066037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27EF98-ACB0-41CF-8A03-FDC71062EB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08. DCL(</a:t>
            </a:r>
            <a:r>
              <a:rPr lang="ko-KR" altLang="en-US" dirty="0"/>
              <a:t>데이터 제어어</a:t>
            </a:r>
            <a:r>
              <a:rPr lang="en-US" altLang="ko-KR" dirty="0"/>
              <a:t>)</a:t>
            </a:r>
            <a:r>
              <a:rPr lang="ko-KR" altLang="en-US" dirty="0"/>
              <a:t>의 활용 </a:t>
            </a:r>
            <a:r>
              <a:rPr lang="en-US" altLang="ko-KR" dirty="0"/>
              <a:t>– TCL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23AA23D-CFE9-417F-8034-6ABA652814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TCL</a:t>
            </a:r>
            <a:r>
              <a:rPr lang="ko-KR" altLang="en-US" dirty="0"/>
              <a:t> 활용 </a:t>
            </a:r>
            <a:r>
              <a:rPr lang="en-US" altLang="ko-KR" dirty="0"/>
              <a:t>- </a:t>
            </a:r>
            <a:r>
              <a:rPr lang="ko-KR" altLang="en-US" dirty="0"/>
              <a:t>트랜잭션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898FA52A-A24A-483C-BC1C-4C9F3869217A}"/>
              </a:ext>
            </a:extLst>
          </p:cNvPr>
          <p:cNvCxnSpPr/>
          <p:nvPr/>
        </p:nvCxnSpPr>
        <p:spPr>
          <a:xfrm>
            <a:off x="615142" y="681644"/>
            <a:ext cx="0" cy="5810596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C36F338-5442-4744-B47E-65ACF1467B82}"/>
              </a:ext>
            </a:extLst>
          </p:cNvPr>
          <p:cNvCxnSpPr/>
          <p:nvPr/>
        </p:nvCxnSpPr>
        <p:spPr>
          <a:xfrm>
            <a:off x="357447" y="1388228"/>
            <a:ext cx="11488189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5B6F76A2-5E76-4D23-8332-61B3C8891BA5}"/>
              </a:ext>
            </a:extLst>
          </p:cNvPr>
          <p:cNvCxnSpPr/>
          <p:nvPr/>
        </p:nvCxnSpPr>
        <p:spPr>
          <a:xfrm flipH="1" flipV="1">
            <a:off x="9235440" y="6311900"/>
            <a:ext cx="2709949" cy="3442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93017684-F504-4ECD-AE26-CBF92320C66B}"/>
              </a:ext>
            </a:extLst>
          </p:cNvPr>
          <p:cNvCxnSpPr/>
          <p:nvPr/>
        </p:nvCxnSpPr>
        <p:spPr>
          <a:xfrm flipV="1">
            <a:off x="11819312" y="4039985"/>
            <a:ext cx="25776" cy="2477193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372702F4-BD30-479F-B455-CC80BF9829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5747" y="2551258"/>
            <a:ext cx="10422713" cy="3622263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975591E8-F212-4519-9326-69A1C90E5DF6}"/>
              </a:ext>
            </a:extLst>
          </p:cNvPr>
          <p:cNvSpPr/>
          <p:nvPr/>
        </p:nvSpPr>
        <p:spPr>
          <a:xfrm>
            <a:off x="1432992" y="2547816"/>
            <a:ext cx="2593724" cy="43625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580337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27EF98-ACB0-41CF-8A03-FDC71062EB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08. DCL(</a:t>
            </a:r>
            <a:r>
              <a:rPr lang="ko-KR" altLang="en-US" dirty="0"/>
              <a:t>데이터 제어어</a:t>
            </a:r>
            <a:r>
              <a:rPr lang="en-US" altLang="ko-KR" dirty="0"/>
              <a:t>)</a:t>
            </a:r>
            <a:r>
              <a:rPr lang="ko-KR" altLang="en-US" dirty="0"/>
              <a:t>의 활용 </a:t>
            </a:r>
            <a:r>
              <a:rPr lang="en-US" altLang="ko-KR" dirty="0"/>
              <a:t>– TCL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23AA23D-CFE9-417F-8034-6ABA652814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트랜잭션 제어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898FA52A-A24A-483C-BC1C-4C9F3869217A}"/>
              </a:ext>
            </a:extLst>
          </p:cNvPr>
          <p:cNvCxnSpPr/>
          <p:nvPr/>
        </p:nvCxnSpPr>
        <p:spPr>
          <a:xfrm>
            <a:off x="615142" y="681644"/>
            <a:ext cx="0" cy="5810596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C36F338-5442-4744-B47E-65ACF1467B82}"/>
              </a:ext>
            </a:extLst>
          </p:cNvPr>
          <p:cNvCxnSpPr/>
          <p:nvPr/>
        </p:nvCxnSpPr>
        <p:spPr>
          <a:xfrm>
            <a:off x="357447" y="1388228"/>
            <a:ext cx="11488189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5B6F76A2-5E76-4D23-8332-61B3C8891BA5}"/>
              </a:ext>
            </a:extLst>
          </p:cNvPr>
          <p:cNvCxnSpPr/>
          <p:nvPr/>
        </p:nvCxnSpPr>
        <p:spPr>
          <a:xfrm flipH="1" flipV="1">
            <a:off x="9235440" y="6311900"/>
            <a:ext cx="2709949" cy="3442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93017684-F504-4ECD-AE26-CBF92320C66B}"/>
              </a:ext>
            </a:extLst>
          </p:cNvPr>
          <p:cNvCxnSpPr/>
          <p:nvPr/>
        </p:nvCxnSpPr>
        <p:spPr>
          <a:xfrm flipV="1">
            <a:off x="11819312" y="4039985"/>
            <a:ext cx="25776" cy="2477193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32A3566D-F6A8-45E7-ACE5-F71A14FAA3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012" y="2576206"/>
            <a:ext cx="10420787" cy="3533857"/>
          </a:xfrm>
          <a:prstGeom prst="rect">
            <a:avLst/>
          </a:prstGeom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B2E3B2A9-265E-4870-81DE-8F4B2ABB22A8}"/>
              </a:ext>
            </a:extLst>
          </p:cNvPr>
          <p:cNvCxnSpPr>
            <a:cxnSpLocks/>
          </p:cNvCxnSpPr>
          <p:nvPr/>
        </p:nvCxnSpPr>
        <p:spPr>
          <a:xfrm>
            <a:off x="7894040" y="2952925"/>
            <a:ext cx="3372375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43F9E5F3-41BA-4DB5-91A5-ADF4359D1BD4}"/>
              </a:ext>
            </a:extLst>
          </p:cNvPr>
          <p:cNvCxnSpPr>
            <a:cxnSpLocks/>
          </p:cNvCxnSpPr>
          <p:nvPr/>
        </p:nvCxnSpPr>
        <p:spPr>
          <a:xfrm>
            <a:off x="1184245" y="3353499"/>
            <a:ext cx="229718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600277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27EF98-ACB0-41CF-8A03-FDC71062EB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형성평가</a:t>
            </a:r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744B5DFC-EA7F-49C2-89F1-457E05875E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4374" y="1809222"/>
            <a:ext cx="10785706" cy="3555440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898FA52A-A24A-483C-BC1C-4C9F3869217A}"/>
              </a:ext>
            </a:extLst>
          </p:cNvPr>
          <p:cNvCxnSpPr/>
          <p:nvPr/>
        </p:nvCxnSpPr>
        <p:spPr>
          <a:xfrm>
            <a:off x="615142" y="681644"/>
            <a:ext cx="0" cy="5810596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C36F338-5442-4744-B47E-65ACF1467B82}"/>
              </a:ext>
            </a:extLst>
          </p:cNvPr>
          <p:cNvCxnSpPr/>
          <p:nvPr/>
        </p:nvCxnSpPr>
        <p:spPr>
          <a:xfrm>
            <a:off x="357447" y="1388228"/>
            <a:ext cx="11488189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5B6F76A2-5E76-4D23-8332-61B3C8891BA5}"/>
              </a:ext>
            </a:extLst>
          </p:cNvPr>
          <p:cNvCxnSpPr/>
          <p:nvPr/>
        </p:nvCxnSpPr>
        <p:spPr>
          <a:xfrm flipH="1" flipV="1">
            <a:off x="9235440" y="6311900"/>
            <a:ext cx="2709949" cy="3442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93017684-F504-4ECD-AE26-CBF92320C66B}"/>
              </a:ext>
            </a:extLst>
          </p:cNvPr>
          <p:cNvCxnSpPr/>
          <p:nvPr/>
        </p:nvCxnSpPr>
        <p:spPr>
          <a:xfrm flipV="1">
            <a:off x="11819312" y="4039985"/>
            <a:ext cx="25776" cy="2477193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B5ABC7EC-B09C-4EEE-80DE-87BAEEB38CEC}"/>
              </a:ext>
            </a:extLst>
          </p:cNvPr>
          <p:cNvCxnSpPr>
            <a:cxnSpLocks/>
          </p:cNvCxnSpPr>
          <p:nvPr/>
        </p:nvCxnSpPr>
        <p:spPr>
          <a:xfrm>
            <a:off x="1377192" y="2262930"/>
            <a:ext cx="1315674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308280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27EF98-ACB0-41CF-8A03-FDC71062EB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형성평가</a:t>
            </a:r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145AB520-4F81-42B9-B16B-32E23192B0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29568"/>
            <a:ext cx="10811944" cy="3712282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898FA52A-A24A-483C-BC1C-4C9F3869217A}"/>
              </a:ext>
            </a:extLst>
          </p:cNvPr>
          <p:cNvCxnSpPr/>
          <p:nvPr/>
        </p:nvCxnSpPr>
        <p:spPr>
          <a:xfrm>
            <a:off x="615142" y="681644"/>
            <a:ext cx="0" cy="5810596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C36F338-5442-4744-B47E-65ACF1467B82}"/>
              </a:ext>
            </a:extLst>
          </p:cNvPr>
          <p:cNvCxnSpPr/>
          <p:nvPr/>
        </p:nvCxnSpPr>
        <p:spPr>
          <a:xfrm>
            <a:off x="357447" y="1388228"/>
            <a:ext cx="11488189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5B6F76A2-5E76-4D23-8332-61B3C8891BA5}"/>
              </a:ext>
            </a:extLst>
          </p:cNvPr>
          <p:cNvCxnSpPr/>
          <p:nvPr/>
        </p:nvCxnSpPr>
        <p:spPr>
          <a:xfrm flipH="1" flipV="1">
            <a:off x="9235440" y="6311900"/>
            <a:ext cx="2709949" cy="3442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93017684-F504-4ECD-AE26-CBF92320C66B}"/>
              </a:ext>
            </a:extLst>
          </p:cNvPr>
          <p:cNvCxnSpPr/>
          <p:nvPr/>
        </p:nvCxnSpPr>
        <p:spPr>
          <a:xfrm flipV="1">
            <a:off x="11819312" y="4039985"/>
            <a:ext cx="25776" cy="2477193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39255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01. DDL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altLang="ko-KR" dirty="0"/>
              <a:t>DDL(Data Definition Language) </a:t>
            </a:r>
            <a:r>
              <a:rPr lang="ko-KR" altLang="en-US" dirty="0"/>
              <a:t>유형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615142" y="681644"/>
            <a:ext cx="0" cy="5810596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357447" y="1388228"/>
            <a:ext cx="11488189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 flipH="1" flipV="1">
            <a:off x="9235440" y="6311900"/>
            <a:ext cx="2709949" cy="3442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 flipV="1">
            <a:off x="11819312" y="4039985"/>
            <a:ext cx="25776" cy="2477193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655" y="2595302"/>
            <a:ext cx="10437504" cy="245883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6" name="직사각형 15"/>
          <p:cNvSpPr/>
          <p:nvPr/>
        </p:nvSpPr>
        <p:spPr>
          <a:xfrm>
            <a:off x="6187438" y="4556646"/>
            <a:ext cx="5101246" cy="3766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7001745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27EF98-ACB0-41CF-8A03-FDC71062EB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09. </a:t>
            </a:r>
            <a:r>
              <a:rPr lang="ko-KR" altLang="en-US" dirty="0"/>
              <a:t>데이터 사전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23AA23D-CFE9-417F-8034-6ABA652814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데이터 사전</a:t>
            </a:r>
            <a:r>
              <a:rPr lang="en-US" altLang="ko-KR" dirty="0"/>
              <a:t>(Data Dictionary) </a:t>
            </a:r>
            <a:r>
              <a:rPr lang="ko-KR" altLang="en-US" dirty="0"/>
              <a:t>개념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898FA52A-A24A-483C-BC1C-4C9F3869217A}"/>
              </a:ext>
            </a:extLst>
          </p:cNvPr>
          <p:cNvCxnSpPr/>
          <p:nvPr/>
        </p:nvCxnSpPr>
        <p:spPr>
          <a:xfrm>
            <a:off x="615142" y="681644"/>
            <a:ext cx="0" cy="5810596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C36F338-5442-4744-B47E-65ACF1467B82}"/>
              </a:ext>
            </a:extLst>
          </p:cNvPr>
          <p:cNvCxnSpPr/>
          <p:nvPr/>
        </p:nvCxnSpPr>
        <p:spPr>
          <a:xfrm>
            <a:off x="357447" y="1388228"/>
            <a:ext cx="11488189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5B6F76A2-5E76-4D23-8332-61B3C8891BA5}"/>
              </a:ext>
            </a:extLst>
          </p:cNvPr>
          <p:cNvCxnSpPr/>
          <p:nvPr/>
        </p:nvCxnSpPr>
        <p:spPr>
          <a:xfrm flipH="1" flipV="1">
            <a:off x="9235440" y="6311900"/>
            <a:ext cx="2709949" cy="3442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93017684-F504-4ECD-AE26-CBF92320C66B}"/>
              </a:ext>
            </a:extLst>
          </p:cNvPr>
          <p:cNvCxnSpPr/>
          <p:nvPr/>
        </p:nvCxnSpPr>
        <p:spPr>
          <a:xfrm flipV="1">
            <a:off x="11819312" y="4039985"/>
            <a:ext cx="25776" cy="2477193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95881D3F-4AFD-427D-9D72-25C44D5DFC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788" y="2392739"/>
            <a:ext cx="10665650" cy="124331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F03C1A3-54D1-481C-A724-5321510F07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9357" y="3852168"/>
            <a:ext cx="8597034" cy="124331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4C76BCF-D9EE-4B75-9A32-EB5FC66717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0654" y="5416135"/>
            <a:ext cx="9799857" cy="895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04314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27EF98-ACB0-41CF-8A03-FDC71062EB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09. </a:t>
            </a:r>
            <a:r>
              <a:rPr lang="ko-KR" altLang="en-US" dirty="0"/>
              <a:t>데이터 사전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23AA23D-CFE9-417F-8034-6ABA652814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데이터 사전 내용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898FA52A-A24A-483C-BC1C-4C9F3869217A}"/>
              </a:ext>
            </a:extLst>
          </p:cNvPr>
          <p:cNvCxnSpPr/>
          <p:nvPr/>
        </p:nvCxnSpPr>
        <p:spPr>
          <a:xfrm>
            <a:off x="615142" y="681644"/>
            <a:ext cx="0" cy="5810596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C36F338-5442-4744-B47E-65ACF1467B82}"/>
              </a:ext>
            </a:extLst>
          </p:cNvPr>
          <p:cNvCxnSpPr/>
          <p:nvPr/>
        </p:nvCxnSpPr>
        <p:spPr>
          <a:xfrm>
            <a:off x="357447" y="1388228"/>
            <a:ext cx="11488189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5B6F76A2-5E76-4D23-8332-61B3C8891BA5}"/>
              </a:ext>
            </a:extLst>
          </p:cNvPr>
          <p:cNvCxnSpPr/>
          <p:nvPr/>
        </p:nvCxnSpPr>
        <p:spPr>
          <a:xfrm flipH="1" flipV="1">
            <a:off x="9235440" y="6311900"/>
            <a:ext cx="2709949" cy="3442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93017684-F504-4ECD-AE26-CBF92320C66B}"/>
              </a:ext>
            </a:extLst>
          </p:cNvPr>
          <p:cNvCxnSpPr/>
          <p:nvPr/>
        </p:nvCxnSpPr>
        <p:spPr>
          <a:xfrm flipV="1">
            <a:off x="11819312" y="4039985"/>
            <a:ext cx="25776" cy="2477193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CC658324-C1D5-4905-962B-5B7BCE625F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655" y="2397272"/>
            <a:ext cx="10612580" cy="3219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01170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27EF98-ACB0-41CF-8A03-FDC71062EB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09. </a:t>
            </a:r>
            <a:r>
              <a:rPr lang="ko-KR" altLang="en-US" dirty="0"/>
              <a:t>데이터 사전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23AA23D-CFE9-417F-8034-6ABA652814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데이터 사전의 용도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898FA52A-A24A-483C-BC1C-4C9F3869217A}"/>
              </a:ext>
            </a:extLst>
          </p:cNvPr>
          <p:cNvCxnSpPr/>
          <p:nvPr/>
        </p:nvCxnSpPr>
        <p:spPr>
          <a:xfrm>
            <a:off x="615142" y="681644"/>
            <a:ext cx="0" cy="5810596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C36F338-5442-4744-B47E-65ACF1467B82}"/>
              </a:ext>
            </a:extLst>
          </p:cNvPr>
          <p:cNvCxnSpPr/>
          <p:nvPr/>
        </p:nvCxnSpPr>
        <p:spPr>
          <a:xfrm>
            <a:off x="357447" y="1388228"/>
            <a:ext cx="11488189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5B6F76A2-5E76-4D23-8332-61B3C8891BA5}"/>
              </a:ext>
            </a:extLst>
          </p:cNvPr>
          <p:cNvCxnSpPr/>
          <p:nvPr/>
        </p:nvCxnSpPr>
        <p:spPr>
          <a:xfrm flipH="1" flipV="1">
            <a:off x="9235440" y="6311900"/>
            <a:ext cx="2709949" cy="3442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93017684-F504-4ECD-AE26-CBF92320C66B}"/>
              </a:ext>
            </a:extLst>
          </p:cNvPr>
          <p:cNvCxnSpPr/>
          <p:nvPr/>
        </p:nvCxnSpPr>
        <p:spPr>
          <a:xfrm flipV="1">
            <a:off x="11819312" y="4039985"/>
            <a:ext cx="25776" cy="2477193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9CB934AD-2345-4396-BDDF-5B5E754290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620" y="2568890"/>
            <a:ext cx="10274031" cy="1331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3486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27EF98-ACB0-41CF-8A03-FDC71062EB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형성평가</a:t>
            </a:r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0B5C936A-01DF-43A8-AA4A-E3200A35DD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72838" y="1587816"/>
            <a:ext cx="10609959" cy="4186820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898FA52A-A24A-483C-BC1C-4C9F3869217A}"/>
              </a:ext>
            </a:extLst>
          </p:cNvPr>
          <p:cNvCxnSpPr/>
          <p:nvPr/>
        </p:nvCxnSpPr>
        <p:spPr>
          <a:xfrm>
            <a:off x="615142" y="681644"/>
            <a:ext cx="0" cy="5810596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C36F338-5442-4744-B47E-65ACF1467B82}"/>
              </a:ext>
            </a:extLst>
          </p:cNvPr>
          <p:cNvCxnSpPr/>
          <p:nvPr/>
        </p:nvCxnSpPr>
        <p:spPr>
          <a:xfrm>
            <a:off x="357447" y="1388228"/>
            <a:ext cx="11488189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5B6F76A2-5E76-4D23-8332-61B3C8891BA5}"/>
              </a:ext>
            </a:extLst>
          </p:cNvPr>
          <p:cNvCxnSpPr/>
          <p:nvPr/>
        </p:nvCxnSpPr>
        <p:spPr>
          <a:xfrm flipH="1" flipV="1">
            <a:off x="9235440" y="6311900"/>
            <a:ext cx="2709949" cy="3442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93017684-F504-4ECD-AE26-CBF92320C66B}"/>
              </a:ext>
            </a:extLst>
          </p:cNvPr>
          <p:cNvCxnSpPr/>
          <p:nvPr/>
        </p:nvCxnSpPr>
        <p:spPr>
          <a:xfrm flipV="1">
            <a:off x="11819312" y="4039985"/>
            <a:ext cx="25776" cy="2477193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330597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27EF98-ACB0-41CF-8A03-FDC71062EB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[programmer] </a:t>
            </a:r>
            <a:r>
              <a:rPr lang="ko-KR" altLang="en-US" dirty="0"/>
              <a:t>코딩 테스트</a:t>
            </a:r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CD9095B4-6175-4207-9932-7214EB7683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7899" y="1534357"/>
            <a:ext cx="7870759" cy="4245645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898FA52A-A24A-483C-BC1C-4C9F3869217A}"/>
              </a:ext>
            </a:extLst>
          </p:cNvPr>
          <p:cNvCxnSpPr/>
          <p:nvPr/>
        </p:nvCxnSpPr>
        <p:spPr>
          <a:xfrm>
            <a:off x="615142" y="681644"/>
            <a:ext cx="0" cy="5810596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C36F338-5442-4744-B47E-65ACF1467B82}"/>
              </a:ext>
            </a:extLst>
          </p:cNvPr>
          <p:cNvCxnSpPr/>
          <p:nvPr/>
        </p:nvCxnSpPr>
        <p:spPr>
          <a:xfrm>
            <a:off x="357447" y="1388228"/>
            <a:ext cx="11488189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5B6F76A2-5E76-4D23-8332-61B3C8891BA5}"/>
              </a:ext>
            </a:extLst>
          </p:cNvPr>
          <p:cNvCxnSpPr/>
          <p:nvPr/>
        </p:nvCxnSpPr>
        <p:spPr>
          <a:xfrm flipH="1" flipV="1">
            <a:off x="9235440" y="6311900"/>
            <a:ext cx="2709949" cy="3442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93017684-F504-4ECD-AE26-CBF92320C66B}"/>
              </a:ext>
            </a:extLst>
          </p:cNvPr>
          <p:cNvCxnSpPr/>
          <p:nvPr/>
        </p:nvCxnSpPr>
        <p:spPr>
          <a:xfrm flipV="1">
            <a:off x="11819312" y="4039985"/>
            <a:ext cx="25776" cy="2477193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D0900903-3741-4698-ADAD-59B3B65521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899" y="5972961"/>
            <a:ext cx="8791277" cy="54421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926AF3E-4299-46A3-9C91-91E38BD02F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441" y="98425"/>
            <a:ext cx="5917559" cy="5334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E0121B3-CDB0-4617-8A5D-9523911099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9439" y="90046"/>
            <a:ext cx="5695950" cy="541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4667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27EF98-ACB0-41CF-8A03-FDC71062EB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실습과제</a:t>
            </a:r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A0BA3EF1-2A69-4FCB-8F09-23115559B9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199" y="1607511"/>
            <a:ext cx="7802453" cy="4806230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898FA52A-A24A-483C-BC1C-4C9F3869217A}"/>
              </a:ext>
            </a:extLst>
          </p:cNvPr>
          <p:cNvCxnSpPr/>
          <p:nvPr/>
        </p:nvCxnSpPr>
        <p:spPr>
          <a:xfrm>
            <a:off x="615142" y="681644"/>
            <a:ext cx="0" cy="5810596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C36F338-5442-4744-B47E-65ACF1467B82}"/>
              </a:ext>
            </a:extLst>
          </p:cNvPr>
          <p:cNvCxnSpPr/>
          <p:nvPr/>
        </p:nvCxnSpPr>
        <p:spPr>
          <a:xfrm>
            <a:off x="357447" y="1388228"/>
            <a:ext cx="11488189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5B6F76A2-5E76-4D23-8332-61B3C8891BA5}"/>
              </a:ext>
            </a:extLst>
          </p:cNvPr>
          <p:cNvCxnSpPr/>
          <p:nvPr/>
        </p:nvCxnSpPr>
        <p:spPr>
          <a:xfrm flipH="1" flipV="1">
            <a:off x="9235440" y="6311900"/>
            <a:ext cx="2709949" cy="3442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93017684-F504-4ECD-AE26-CBF92320C66B}"/>
              </a:ext>
            </a:extLst>
          </p:cNvPr>
          <p:cNvCxnSpPr/>
          <p:nvPr/>
        </p:nvCxnSpPr>
        <p:spPr>
          <a:xfrm flipV="1">
            <a:off x="11819312" y="4039985"/>
            <a:ext cx="25776" cy="2477193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07950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27EF98-ACB0-41CF-8A03-FDC71062EB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실습과제</a:t>
            </a:r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A8DFBCC6-F357-425A-B88F-5DE2C37D41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523620"/>
            <a:ext cx="7290732" cy="5171893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898FA52A-A24A-483C-BC1C-4C9F3869217A}"/>
              </a:ext>
            </a:extLst>
          </p:cNvPr>
          <p:cNvCxnSpPr/>
          <p:nvPr/>
        </p:nvCxnSpPr>
        <p:spPr>
          <a:xfrm>
            <a:off x="615142" y="681644"/>
            <a:ext cx="0" cy="5810596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C36F338-5442-4744-B47E-65ACF1467B82}"/>
              </a:ext>
            </a:extLst>
          </p:cNvPr>
          <p:cNvCxnSpPr/>
          <p:nvPr/>
        </p:nvCxnSpPr>
        <p:spPr>
          <a:xfrm>
            <a:off x="357447" y="1388228"/>
            <a:ext cx="11488189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5B6F76A2-5E76-4D23-8332-61B3C8891BA5}"/>
              </a:ext>
            </a:extLst>
          </p:cNvPr>
          <p:cNvCxnSpPr/>
          <p:nvPr/>
        </p:nvCxnSpPr>
        <p:spPr>
          <a:xfrm flipH="1" flipV="1">
            <a:off x="9235440" y="6311900"/>
            <a:ext cx="2709949" cy="3442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93017684-F504-4ECD-AE26-CBF92320C66B}"/>
              </a:ext>
            </a:extLst>
          </p:cNvPr>
          <p:cNvCxnSpPr/>
          <p:nvPr/>
        </p:nvCxnSpPr>
        <p:spPr>
          <a:xfrm flipV="1">
            <a:off x="11819312" y="4039985"/>
            <a:ext cx="25776" cy="2477193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020954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27EF98-ACB0-41CF-8A03-FDC71062EB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DATABASE</a:t>
            </a:r>
            <a:r>
              <a:rPr lang="ko-KR" altLang="en-US" dirty="0"/>
              <a:t> 용량 확인</a:t>
            </a:r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FD07EE53-817B-4E71-B67A-EF18659395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0789" y="2094813"/>
            <a:ext cx="7244791" cy="1952247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898FA52A-A24A-483C-BC1C-4C9F3869217A}"/>
              </a:ext>
            </a:extLst>
          </p:cNvPr>
          <p:cNvCxnSpPr/>
          <p:nvPr/>
        </p:nvCxnSpPr>
        <p:spPr>
          <a:xfrm>
            <a:off x="615142" y="681644"/>
            <a:ext cx="0" cy="5810596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C36F338-5442-4744-B47E-65ACF1467B82}"/>
              </a:ext>
            </a:extLst>
          </p:cNvPr>
          <p:cNvCxnSpPr/>
          <p:nvPr/>
        </p:nvCxnSpPr>
        <p:spPr>
          <a:xfrm>
            <a:off x="357447" y="1388228"/>
            <a:ext cx="11488189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5B6F76A2-5E76-4D23-8332-61B3C8891BA5}"/>
              </a:ext>
            </a:extLst>
          </p:cNvPr>
          <p:cNvCxnSpPr/>
          <p:nvPr/>
        </p:nvCxnSpPr>
        <p:spPr>
          <a:xfrm flipH="1" flipV="1">
            <a:off x="9235440" y="6311900"/>
            <a:ext cx="2709949" cy="3442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93017684-F504-4ECD-AE26-CBF92320C66B}"/>
              </a:ext>
            </a:extLst>
          </p:cNvPr>
          <p:cNvCxnSpPr/>
          <p:nvPr/>
        </p:nvCxnSpPr>
        <p:spPr>
          <a:xfrm flipV="1">
            <a:off x="11819312" y="4039985"/>
            <a:ext cx="25776" cy="2477193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E50F7F36-00BA-4D90-8CE5-0DA310840D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0789" y="4673477"/>
            <a:ext cx="10603123" cy="171893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43E2A44-9BC8-4B51-9338-E1E2C2457826}"/>
              </a:ext>
            </a:extLst>
          </p:cNvPr>
          <p:cNvSpPr txBox="1"/>
          <p:nvPr/>
        </p:nvSpPr>
        <p:spPr>
          <a:xfrm>
            <a:off x="999911" y="1618338"/>
            <a:ext cx="2935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1) </a:t>
            </a:r>
            <a:r>
              <a:rPr lang="ko-KR" altLang="en-US" dirty="0"/>
              <a:t>리눅스 시스템에서 확인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7C18FB1-64FB-4FF1-9CA4-A765181A545E}"/>
              </a:ext>
            </a:extLst>
          </p:cNvPr>
          <p:cNvSpPr txBox="1"/>
          <p:nvPr/>
        </p:nvSpPr>
        <p:spPr>
          <a:xfrm>
            <a:off x="999911" y="4175602"/>
            <a:ext cx="2425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2) SQL </a:t>
            </a:r>
            <a:r>
              <a:rPr lang="ko-KR" altLang="en-US" dirty="0"/>
              <a:t>명령어로 확인</a:t>
            </a:r>
          </a:p>
        </p:txBody>
      </p:sp>
    </p:spTree>
    <p:extLst>
      <p:ext uri="{BB962C8B-B14F-4D97-AF65-F5344CB8AC3E}">
        <p14:creationId xmlns:p14="http://schemas.microsoft.com/office/powerpoint/2010/main" val="358097387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BF1CD6-D5B7-40DA-860F-AF8F694147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파일</a:t>
            </a:r>
            <a:r>
              <a:rPr lang="en-US" altLang="ko-KR" dirty="0"/>
              <a:t>(Data Files)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E8AA34D-5945-457B-AEE8-610004A5EE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데이터 파일 </a:t>
            </a:r>
            <a:r>
              <a:rPr lang="en-US" altLang="ko-KR" dirty="0"/>
              <a:t>: </a:t>
            </a:r>
            <a:r>
              <a:rPr lang="ko-KR" altLang="en-US" dirty="0"/>
              <a:t>실제 데이터가 저장되는 하드디스크상의 물리적파일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데이터 파일은 생성시에 그 크기를 명시하고</a:t>
            </a:r>
            <a:r>
              <a:rPr lang="en-US" altLang="ko-KR" dirty="0"/>
              <a:t>, </a:t>
            </a:r>
            <a:r>
              <a:rPr lang="ko-KR" altLang="en-US" dirty="0"/>
              <a:t>더 많은 저장 공간이 필요할 경우 그 크기를 확장할 수 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706CBB7A-3ABF-40DB-9755-E181C6588F09}"/>
              </a:ext>
            </a:extLst>
          </p:cNvPr>
          <p:cNvCxnSpPr/>
          <p:nvPr/>
        </p:nvCxnSpPr>
        <p:spPr>
          <a:xfrm>
            <a:off x="615142" y="681644"/>
            <a:ext cx="0" cy="5810596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8D6656B-1770-41CA-8289-307B603BE185}"/>
              </a:ext>
            </a:extLst>
          </p:cNvPr>
          <p:cNvCxnSpPr/>
          <p:nvPr/>
        </p:nvCxnSpPr>
        <p:spPr>
          <a:xfrm>
            <a:off x="357447" y="1388228"/>
            <a:ext cx="11488189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69548CAB-CEFD-4756-B6BD-254F117EC5C8}"/>
              </a:ext>
            </a:extLst>
          </p:cNvPr>
          <p:cNvCxnSpPr/>
          <p:nvPr/>
        </p:nvCxnSpPr>
        <p:spPr>
          <a:xfrm flipH="1" flipV="1">
            <a:off x="9235440" y="6311900"/>
            <a:ext cx="2709949" cy="3442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5E1EDF6-256D-4A5E-8409-49DF90A146C9}"/>
              </a:ext>
            </a:extLst>
          </p:cNvPr>
          <p:cNvCxnSpPr/>
          <p:nvPr/>
        </p:nvCxnSpPr>
        <p:spPr>
          <a:xfrm flipV="1">
            <a:off x="11819312" y="4039985"/>
            <a:ext cx="25776" cy="2477193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B4736F4A-5195-44FF-B640-F5EF0F1F373E}"/>
              </a:ext>
            </a:extLst>
          </p:cNvPr>
          <p:cNvSpPr/>
          <p:nvPr/>
        </p:nvSpPr>
        <p:spPr>
          <a:xfrm>
            <a:off x="3421183" y="1825625"/>
            <a:ext cx="7610340" cy="47295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113B811-E775-4C7C-8629-415A37BF5C89}"/>
              </a:ext>
            </a:extLst>
          </p:cNvPr>
          <p:cNvSpPr/>
          <p:nvPr/>
        </p:nvSpPr>
        <p:spPr>
          <a:xfrm>
            <a:off x="1160477" y="2240833"/>
            <a:ext cx="735435" cy="3849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175997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BF1CD6-D5B7-40DA-860F-AF8F694147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컨트롤 파일</a:t>
            </a:r>
            <a:r>
              <a:rPr lang="en-US" altLang="ko-KR" dirty="0"/>
              <a:t>(Control Files)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E8AA34D-5945-457B-AEE8-610004A5EE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컨트롤 파일 </a:t>
            </a:r>
            <a:r>
              <a:rPr lang="en-US" altLang="ko-KR" dirty="0"/>
              <a:t>: </a:t>
            </a:r>
            <a:r>
              <a:rPr lang="ko-KR" altLang="en-US" dirty="0"/>
              <a:t>데이터베이스의 제어 정보를 가지고 있는 파일</a:t>
            </a:r>
            <a:endParaRPr lang="en-US" altLang="ko-KR" dirty="0"/>
          </a:p>
          <a:p>
            <a:r>
              <a:rPr lang="ko-KR" altLang="en-US" dirty="0"/>
              <a:t>데이터베이스를 마운트하고 </a:t>
            </a:r>
            <a:r>
              <a:rPr lang="en-US" altLang="ko-KR" dirty="0"/>
              <a:t>Open</a:t>
            </a:r>
            <a:r>
              <a:rPr lang="ko-KR" altLang="en-US" dirty="0"/>
              <a:t>하여 </a:t>
            </a:r>
            <a:r>
              <a:rPr lang="en-US" altLang="ko-KR" dirty="0"/>
              <a:t>DB</a:t>
            </a:r>
            <a:r>
              <a:rPr lang="ko-KR" altLang="en-US" dirty="0"/>
              <a:t>를 사용하는데 꼭 필요한 파일</a:t>
            </a:r>
            <a:endParaRPr lang="en-US" altLang="ko-KR" dirty="0"/>
          </a:p>
          <a:p>
            <a:endParaRPr lang="ko-KR" altLang="en-US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706CBB7A-3ABF-40DB-9755-E181C6588F09}"/>
              </a:ext>
            </a:extLst>
          </p:cNvPr>
          <p:cNvCxnSpPr/>
          <p:nvPr/>
        </p:nvCxnSpPr>
        <p:spPr>
          <a:xfrm>
            <a:off x="615142" y="681644"/>
            <a:ext cx="0" cy="5810596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8D6656B-1770-41CA-8289-307B603BE185}"/>
              </a:ext>
            </a:extLst>
          </p:cNvPr>
          <p:cNvCxnSpPr/>
          <p:nvPr/>
        </p:nvCxnSpPr>
        <p:spPr>
          <a:xfrm>
            <a:off x="357447" y="1388228"/>
            <a:ext cx="11488189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69548CAB-CEFD-4756-B6BD-254F117EC5C8}"/>
              </a:ext>
            </a:extLst>
          </p:cNvPr>
          <p:cNvCxnSpPr/>
          <p:nvPr/>
        </p:nvCxnSpPr>
        <p:spPr>
          <a:xfrm flipH="1" flipV="1">
            <a:off x="9235440" y="6311900"/>
            <a:ext cx="2709949" cy="3442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5E1EDF6-256D-4A5E-8409-49DF90A146C9}"/>
              </a:ext>
            </a:extLst>
          </p:cNvPr>
          <p:cNvCxnSpPr/>
          <p:nvPr/>
        </p:nvCxnSpPr>
        <p:spPr>
          <a:xfrm flipV="1">
            <a:off x="11819312" y="4039985"/>
            <a:ext cx="25776" cy="2477193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938DB3BC-D0FE-43A5-8F49-03D0052DC83C}"/>
              </a:ext>
            </a:extLst>
          </p:cNvPr>
          <p:cNvSpPr/>
          <p:nvPr/>
        </p:nvSpPr>
        <p:spPr>
          <a:xfrm>
            <a:off x="3330429" y="1825625"/>
            <a:ext cx="7701094" cy="47295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71263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02. DDL(</a:t>
            </a:r>
            <a:r>
              <a:rPr lang="ko-KR" altLang="en-US" dirty="0"/>
              <a:t>데이터 정의어</a:t>
            </a:r>
            <a:r>
              <a:rPr lang="en-US" altLang="ko-KR" dirty="0"/>
              <a:t>)</a:t>
            </a:r>
            <a:r>
              <a:rPr lang="ko-KR" altLang="en-US" dirty="0"/>
              <a:t>의 활용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ko-KR" altLang="en-US" dirty="0"/>
              <a:t>테이블 생성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615142" y="681644"/>
            <a:ext cx="0" cy="5810596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357447" y="1388228"/>
            <a:ext cx="11488189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 flipH="1" flipV="1">
            <a:off x="9235440" y="6311900"/>
            <a:ext cx="2709949" cy="3442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 flipV="1">
            <a:off x="11819312" y="4039985"/>
            <a:ext cx="25776" cy="2477193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654" y="2411332"/>
            <a:ext cx="10273145" cy="408090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6978018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BF1CD6-D5B7-40DA-860F-AF8F694147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리두</a:t>
            </a:r>
            <a:r>
              <a:rPr lang="ko-KR" altLang="en-US" dirty="0"/>
              <a:t> 로그 파일</a:t>
            </a:r>
            <a:r>
              <a:rPr lang="en-US" altLang="ko-KR" dirty="0"/>
              <a:t>(Redo Log Files)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E8AA34D-5945-457B-AEE8-610004A5EE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리두</a:t>
            </a:r>
            <a:r>
              <a:rPr lang="ko-KR" altLang="en-US" dirty="0"/>
              <a:t> 로그파일 </a:t>
            </a:r>
            <a:r>
              <a:rPr lang="en-US" altLang="ko-KR" dirty="0"/>
              <a:t>: </a:t>
            </a:r>
            <a:r>
              <a:rPr lang="ko-KR" altLang="en-US" dirty="0"/>
              <a:t>데이터베이스에서 생긴 모든 변화를 기록하는 파일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만약 수정된 내용을 데이터 파일에 반영하는데 실패하더라도 변경사항은 </a:t>
            </a:r>
            <a:r>
              <a:rPr lang="ko-KR" altLang="en-US" dirty="0" err="1"/>
              <a:t>리두</a:t>
            </a:r>
            <a:r>
              <a:rPr lang="ko-KR" altLang="en-US" dirty="0"/>
              <a:t> 로그 파일에서 얻을 수 있기 때문에</a:t>
            </a:r>
            <a:r>
              <a:rPr lang="en-US" altLang="ko-KR" dirty="0"/>
              <a:t>, </a:t>
            </a:r>
            <a:r>
              <a:rPr lang="ko-KR" altLang="en-US" dirty="0"/>
              <a:t>작업 내용은 결코 유실되지 않는다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리두</a:t>
            </a:r>
            <a:r>
              <a:rPr lang="ko-KR" altLang="en-US" dirty="0"/>
              <a:t> 로그 파일은 데이터베이스를 장애로부터 보호하기 위해 필수적이다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706CBB7A-3ABF-40DB-9755-E181C6588F09}"/>
              </a:ext>
            </a:extLst>
          </p:cNvPr>
          <p:cNvCxnSpPr/>
          <p:nvPr/>
        </p:nvCxnSpPr>
        <p:spPr>
          <a:xfrm>
            <a:off x="615142" y="681644"/>
            <a:ext cx="0" cy="5810596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8D6656B-1770-41CA-8289-307B603BE185}"/>
              </a:ext>
            </a:extLst>
          </p:cNvPr>
          <p:cNvCxnSpPr/>
          <p:nvPr/>
        </p:nvCxnSpPr>
        <p:spPr>
          <a:xfrm>
            <a:off x="357447" y="1388228"/>
            <a:ext cx="11488189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69548CAB-CEFD-4756-B6BD-254F117EC5C8}"/>
              </a:ext>
            </a:extLst>
          </p:cNvPr>
          <p:cNvCxnSpPr/>
          <p:nvPr/>
        </p:nvCxnSpPr>
        <p:spPr>
          <a:xfrm flipH="1" flipV="1">
            <a:off x="9235440" y="6311900"/>
            <a:ext cx="2709949" cy="3442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5E1EDF6-256D-4A5E-8409-49DF90A146C9}"/>
              </a:ext>
            </a:extLst>
          </p:cNvPr>
          <p:cNvCxnSpPr/>
          <p:nvPr/>
        </p:nvCxnSpPr>
        <p:spPr>
          <a:xfrm flipV="1">
            <a:off x="11819312" y="4039985"/>
            <a:ext cx="25776" cy="2477193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B6330AB4-932A-46F6-969D-017187B06D33}"/>
              </a:ext>
            </a:extLst>
          </p:cNvPr>
          <p:cNvSpPr/>
          <p:nvPr/>
        </p:nvSpPr>
        <p:spPr>
          <a:xfrm>
            <a:off x="3741489" y="1825625"/>
            <a:ext cx="6568581" cy="47295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457924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BF1CD6-D5B7-40DA-860F-AF8F694147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600" dirty="0"/>
              <a:t>데이터베이스 백업 시 다음 파일들을 백업하게 됨</a:t>
            </a:r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902F7FE1-BF75-425F-8738-36D1CD1DC0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3425" y="1881967"/>
            <a:ext cx="10765296" cy="342271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706CBB7A-3ABF-40DB-9755-E181C6588F09}"/>
              </a:ext>
            </a:extLst>
          </p:cNvPr>
          <p:cNvCxnSpPr/>
          <p:nvPr/>
        </p:nvCxnSpPr>
        <p:spPr>
          <a:xfrm>
            <a:off x="615142" y="681644"/>
            <a:ext cx="0" cy="5810596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8D6656B-1770-41CA-8289-307B603BE185}"/>
              </a:ext>
            </a:extLst>
          </p:cNvPr>
          <p:cNvCxnSpPr/>
          <p:nvPr/>
        </p:nvCxnSpPr>
        <p:spPr>
          <a:xfrm>
            <a:off x="357447" y="1388228"/>
            <a:ext cx="11488189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69548CAB-CEFD-4756-B6BD-254F117EC5C8}"/>
              </a:ext>
            </a:extLst>
          </p:cNvPr>
          <p:cNvCxnSpPr/>
          <p:nvPr/>
        </p:nvCxnSpPr>
        <p:spPr>
          <a:xfrm flipH="1" flipV="1">
            <a:off x="9235440" y="6311900"/>
            <a:ext cx="2709949" cy="3442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5E1EDF6-256D-4A5E-8409-49DF90A146C9}"/>
              </a:ext>
            </a:extLst>
          </p:cNvPr>
          <p:cNvCxnSpPr/>
          <p:nvPr/>
        </p:nvCxnSpPr>
        <p:spPr>
          <a:xfrm flipV="1">
            <a:off x="11819312" y="4039985"/>
            <a:ext cx="25776" cy="2477193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102778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BF1CD6-D5B7-40DA-860F-AF8F694147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백업 </a:t>
            </a:r>
            <a:r>
              <a:rPr lang="en-US" altLang="ko-KR" dirty="0"/>
              <a:t>– Data </a:t>
            </a:r>
            <a:r>
              <a:rPr lang="ko-KR" altLang="en-US" dirty="0"/>
              <a:t>디렉토리 직접 백업</a:t>
            </a:r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5D3F653F-EA7A-415C-9966-54AA36A500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560"/>
          <a:stretch/>
        </p:blipFill>
        <p:spPr>
          <a:xfrm>
            <a:off x="772074" y="1601233"/>
            <a:ext cx="5445153" cy="2339001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706CBB7A-3ABF-40DB-9755-E181C6588F09}"/>
              </a:ext>
            </a:extLst>
          </p:cNvPr>
          <p:cNvCxnSpPr/>
          <p:nvPr/>
        </p:nvCxnSpPr>
        <p:spPr>
          <a:xfrm>
            <a:off x="615142" y="681644"/>
            <a:ext cx="0" cy="5810596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8D6656B-1770-41CA-8289-307B603BE185}"/>
              </a:ext>
            </a:extLst>
          </p:cNvPr>
          <p:cNvCxnSpPr/>
          <p:nvPr/>
        </p:nvCxnSpPr>
        <p:spPr>
          <a:xfrm>
            <a:off x="357447" y="1388228"/>
            <a:ext cx="11488189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69548CAB-CEFD-4756-B6BD-254F117EC5C8}"/>
              </a:ext>
            </a:extLst>
          </p:cNvPr>
          <p:cNvCxnSpPr/>
          <p:nvPr/>
        </p:nvCxnSpPr>
        <p:spPr>
          <a:xfrm flipH="1" flipV="1">
            <a:off x="9235440" y="6311900"/>
            <a:ext cx="2709949" cy="3442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5E1EDF6-256D-4A5E-8409-49DF90A146C9}"/>
              </a:ext>
            </a:extLst>
          </p:cNvPr>
          <p:cNvCxnSpPr/>
          <p:nvPr/>
        </p:nvCxnSpPr>
        <p:spPr>
          <a:xfrm flipV="1">
            <a:off x="11819312" y="4039985"/>
            <a:ext cx="25776" cy="2477193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5DD197D-929C-41BC-8948-ED4DD7436A99}"/>
              </a:ext>
            </a:extLst>
          </p:cNvPr>
          <p:cNvSpPr txBox="1"/>
          <p:nvPr/>
        </p:nvSpPr>
        <p:spPr>
          <a:xfrm>
            <a:off x="973123" y="4521666"/>
            <a:ext cx="5170005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en-US" altLang="ko-KR" dirty="0" err="1"/>
              <a:t>datadir</a:t>
            </a:r>
            <a:r>
              <a:rPr lang="en-US" altLang="ko-KR" dirty="0"/>
              <a:t> </a:t>
            </a:r>
            <a:r>
              <a:rPr lang="ko-KR" altLang="en-US" dirty="0"/>
              <a:t>의 값이 </a:t>
            </a:r>
            <a:r>
              <a:rPr lang="en-US" altLang="ko-KR" dirty="0"/>
              <a:t>/var/lib/</a:t>
            </a:r>
            <a:r>
              <a:rPr lang="en-US" altLang="ko-KR" dirty="0" err="1"/>
              <a:t>mysql</a:t>
            </a:r>
            <a:r>
              <a:rPr lang="en-US" altLang="ko-KR" dirty="0"/>
              <a:t>/</a:t>
            </a:r>
          </a:p>
          <a:p>
            <a:pPr marL="285750" indent="-2857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dirty="0"/>
              <a:t>단순히 이 경로에 있는 파일을 복사하여 보관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1465676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416805-1581-4A5B-91F6-E04BE1F68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백업 </a:t>
            </a:r>
            <a:r>
              <a:rPr lang="en-US" altLang="ko-KR" dirty="0"/>
              <a:t>- </a:t>
            </a:r>
            <a:r>
              <a:rPr lang="en-US" altLang="ko-KR" dirty="0" err="1"/>
              <a:t>mysqldump</a:t>
            </a:r>
            <a:endParaRPr lang="ko-KR" altLang="en-US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09C1F51-944C-41FE-8E7B-2597E37B3B6A}"/>
              </a:ext>
            </a:extLst>
          </p:cNvPr>
          <p:cNvCxnSpPr/>
          <p:nvPr/>
        </p:nvCxnSpPr>
        <p:spPr>
          <a:xfrm>
            <a:off x="615142" y="681644"/>
            <a:ext cx="0" cy="5810596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753C1718-F5FD-4275-A5C5-10FFA4D785EC}"/>
              </a:ext>
            </a:extLst>
          </p:cNvPr>
          <p:cNvCxnSpPr/>
          <p:nvPr/>
        </p:nvCxnSpPr>
        <p:spPr>
          <a:xfrm>
            <a:off x="357447" y="1388228"/>
            <a:ext cx="11488189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BFEFC636-A3CB-4ACE-8A5F-A4D268AF7819}"/>
              </a:ext>
            </a:extLst>
          </p:cNvPr>
          <p:cNvCxnSpPr/>
          <p:nvPr/>
        </p:nvCxnSpPr>
        <p:spPr>
          <a:xfrm flipH="1" flipV="1">
            <a:off x="9235440" y="6311900"/>
            <a:ext cx="2709949" cy="3442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079F626-87A5-420A-B118-2E5263B2DF12}"/>
              </a:ext>
            </a:extLst>
          </p:cNvPr>
          <p:cNvCxnSpPr/>
          <p:nvPr/>
        </p:nvCxnSpPr>
        <p:spPr>
          <a:xfrm flipV="1">
            <a:off x="11819312" y="4039985"/>
            <a:ext cx="25776" cy="2477193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3D541E56-11C6-4606-BD9D-B2E42712AE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563"/>
          <a:stretch/>
        </p:blipFill>
        <p:spPr>
          <a:xfrm>
            <a:off x="420076" y="2071485"/>
            <a:ext cx="11525313" cy="91591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81763A1-E8FB-4643-A843-CD66528E9753}"/>
              </a:ext>
            </a:extLst>
          </p:cNvPr>
          <p:cNvSpPr txBox="1"/>
          <p:nvPr/>
        </p:nvSpPr>
        <p:spPr>
          <a:xfrm>
            <a:off x="615142" y="1570743"/>
            <a:ext cx="1386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r>
              <a:rPr lang="en-US" altLang="ko-KR"/>
              <a:t>) </a:t>
            </a:r>
            <a:r>
              <a:rPr lang="ko-KR" altLang="en-US" dirty="0"/>
              <a:t>백업하기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98F06E-D3C2-47CC-9131-6518659935ED}"/>
              </a:ext>
            </a:extLst>
          </p:cNvPr>
          <p:cNvSpPr txBox="1"/>
          <p:nvPr/>
        </p:nvSpPr>
        <p:spPr>
          <a:xfrm>
            <a:off x="615142" y="3217610"/>
            <a:ext cx="7356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2) </a:t>
            </a:r>
            <a:r>
              <a:rPr lang="ko-KR" altLang="en-US" dirty="0"/>
              <a:t>복원하기 </a:t>
            </a:r>
            <a:r>
              <a:rPr lang="en-US" altLang="ko-KR" dirty="0"/>
              <a:t>: DB </a:t>
            </a:r>
            <a:r>
              <a:rPr lang="ko-KR" altLang="en-US" dirty="0"/>
              <a:t>삭제 후 다시 </a:t>
            </a:r>
            <a:r>
              <a:rPr lang="en-US" altLang="ko-KR" dirty="0"/>
              <a:t>com3100 DB </a:t>
            </a:r>
            <a:r>
              <a:rPr lang="ko-KR" altLang="en-US" dirty="0"/>
              <a:t>만들고 아래 명령어 실행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6A03F32-888A-4ACA-87F5-4DBF03EE6E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287"/>
          <a:stretch/>
        </p:blipFill>
        <p:spPr>
          <a:xfrm>
            <a:off x="357447" y="3817154"/>
            <a:ext cx="11662847" cy="818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38377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416805-1581-4A5B-91F6-E04BE1F68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F71261E-F912-4D9A-A3A7-F4879FB02E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09C1F51-944C-41FE-8E7B-2597E37B3B6A}"/>
              </a:ext>
            </a:extLst>
          </p:cNvPr>
          <p:cNvCxnSpPr/>
          <p:nvPr/>
        </p:nvCxnSpPr>
        <p:spPr>
          <a:xfrm>
            <a:off x="615142" y="681644"/>
            <a:ext cx="0" cy="5810596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753C1718-F5FD-4275-A5C5-10FFA4D785EC}"/>
              </a:ext>
            </a:extLst>
          </p:cNvPr>
          <p:cNvCxnSpPr/>
          <p:nvPr/>
        </p:nvCxnSpPr>
        <p:spPr>
          <a:xfrm>
            <a:off x="357447" y="1388228"/>
            <a:ext cx="11488189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BFEFC636-A3CB-4ACE-8A5F-A4D268AF7819}"/>
              </a:ext>
            </a:extLst>
          </p:cNvPr>
          <p:cNvCxnSpPr/>
          <p:nvPr/>
        </p:nvCxnSpPr>
        <p:spPr>
          <a:xfrm flipH="1" flipV="1">
            <a:off x="9235440" y="6311900"/>
            <a:ext cx="2709949" cy="3442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079F626-87A5-420A-B118-2E5263B2DF12}"/>
              </a:ext>
            </a:extLst>
          </p:cNvPr>
          <p:cNvCxnSpPr/>
          <p:nvPr/>
        </p:nvCxnSpPr>
        <p:spPr>
          <a:xfrm flipV="1">
            <a:off x="11819312" y="4039985"/>
            <a:ext cx="25776" cy="2477193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971249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416805-1581-4A5B-91F6-E04BE1F68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F71261E-F912-4D9A-A3A7-F4879FB02E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09C1F51-944C-41FE-8E7B-2597E37B3B6A}"/>
              </a:ext>
            </a:extLst>
          </p:cNvPr>
          <p:cNvCxnSpPr/>
          <p:nvPr/>
        </p:nvCxnSpPr>
        <p:spPr>
          <a:xfrm>
            <a:off x="615142" y="681644"/>
            <a:ext cx="0" cy="5810596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753C1718-F5FD-4275-A5C5-10FFA4D785EC}"/>
              </a:ext>
            </a:extLst>
          </p:cNvPr>
          <p:cNvCxnSpPr/>
          <p:nvPr/>
        </p:nvCxnSpPr>
        <p:spPr>
          <a:xfrm>
            <a:off x="357447" y="1388228"/>
            <a:ext cx="11488189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BFEFC636-A3CB-4ACE-8A5F-A4D268AF7819}"/>
              </a:ext>
            </a:extLst>
          </p:cNvPr>
          <p:cNvCxnSpPr/>
          <p:nvPr/>
        </p:nvCxnSpPr>
        <p:spPr>
          <a:xfrm flipH="1" flipV="1">
            <a:off x="9235440" y="6311900"/>
            <a:ext cx="2709949" cy="3442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079F626-87A5-420A-B118-2E5263B2DF12}"/>
              </a:ext>
            </a:extLst>
          </p:cNvPr>
          <p:cNvCxnSpPr/>
          <p:nvPr/>
        </p:nvCxnSpPr>
        <p:spPr>
          <a:xfrm flipV="1">
            <a:off x="11819312" y="4039985"/>
            <a:ext cx="25776" cy="2477193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42208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02. DDL(</a:t>
            </a:r>
            <a:r>
              <a:rPr lang="ko-KR" altLang="en-US" dirty="0"/>
              <a:t>데이터 정의어</a:t>
            </a:r>
            <a:r>
              <a:rPr lang="en-US" altLang="ko-KR" dirty="0"/>
              <a:t>)</a:t>
            </a:r>
            <a:r>
              <a:rPr lang="ko-KR" altLang="en-US" dirty="0"/>
              <a:t>의 활용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ko-KR" altLang="en-US" dirty="0"/>
              <a:t>테이블 변경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615142" y="681644"/>
            <a:ext cx="0" cy="5810596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357447" y="1388228"/>
            <a:ext cx="11488189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 flipH="1" flipV="1">
            <a:off x="9235440" y="6311900"/>
            <a:ext cx="2709949" cy="3442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 flipV="1">
            <a:off x="11819312" y="4039985"/>
            <a:ext cx="25776" cy="2477193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891" y="2422290"/>
            <a:ext cx="10500360" cy="19003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699579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02. DDL(</a:t>
            </a:r>
            <a:r>
              <a:rPr lang="ko-KR" altLang="en-US" dirty="0"/>
              <a:t>데이터 정의어</a:t>
            </a:r>
            <a:r>
              <a:rPr lang="en-US" altLang="ko-KR" dirty="0"/>
              <a:t>)</a:t>
            </a:r>
            <a:r>
              <a:rPr lang="ko-KR" altLang="en-US" dirty="0"/>
              <a:t>의 활용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ko-KR" altLang="en-US" dirty="0"/>
              <a:t>테이블 삭제</a:t>
            </a:r>
            <a:r>
              <a:rPr lang="en-US" altLang="ko-KR" dirty="0"/>
              <a:t>, </a:t>
            </a:r>
            <a:r>
              <a:rPr lang="ko-KR" altLang="en-US" dirty="0"/>
              <a:t>내용 삭제</a:t>
            </a:r>
            <a:r>
              <a:rPr lang="en-US" altLang="ko-KR" dirty="0"/>
              <a:t>, </a:t>
            </a:r>
            <a:r>
              <a:rPr lang="ko-KR" altLang="en-US" dirty="0"/>
              <a:t>이름 변경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615142" y="681644"/>
            <a:ext cx="0" cy="5810596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357447" y="1388228"/>
            <a:ext cx="11488189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 flipH="1" flipV="1">
            <a:off x="9235440" y="6311900"/>
            <a:ext cx="2709949" cy="3442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 flipV="1">
            <a:off x="11819312" y="4039985"/>
            <a:ext cx="25776" cy="2477193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838" y="2653492"/>
            <a:ext cx="10250596" cy="258906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803970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02. DDL(</a:t>
            </a:r>
            <a:r>
              <a:rPr lang="ko-KR" altLang="en-US" dirty="0"/>
              <a:t>데이터 정의어</a:t>
            </a:r>
            <a:r>
              <a:rPr lang="en-US" altLang="ko-KR" dirty="0"/>
              <a:t>)</a:t>
            </a:r>
            <a:r>
              <a:rPr lang="ko-KR" altLang="en-US" dirty="0"/>
              <a:t>의 활용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ko-KR" altLang="en-US" dirty="0"/>
              <a:t>데이터 타입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615142" y="681644"/>
            <a:ext cx="0" cy="5810596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357447" y="1388228"/>
            <a:ext cx="11488189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 flipH="1" flipV="1">
            <a:off x="9235440" y="6311900"/>
            <a:ext cx="2709949" cy="3442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 flipV="1">
            <a:off x="11819312" y="4039985"/>
            <a:ext cx="25776" cy="2477193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654" y="2622146"/>
            <a:ext cx="8915259" cy="318013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9159033" y="1840878"/>
            <a:ext cx="25699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CHAR vs VARCHAR </a:t>
            </a:r>
          </a:p>
          <a:p>
            <a:r>
              <a:rPr lang="en-US" altLang="ko-KR" dirty="0"/>
              <a:t>=&gt; </a:t>
            </a:r>
            <a:r>
              <a:rPr lang="ko-KR" altLang="en-US" dirty="0"/>
              <a:t>차이점 생각해보기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33802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541</TotalTime>
  <Words>1044</Words>
  <Application>Microsoft Office PowerPoint</Application>
  <PresentationFormat>와이드스크린</PresentationFormat>
  <Paragraphs>162</Paragraphs>
  <Slides>65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65</vt:i4>
      </vt:variant>
    </vt:vector>
  </HeadingPairs>
  <TitlesOfParts>
    <vt:vector size="70" baseType="lpstr">
      <vt:lpstr>맑은 고딕</vt:lpstr>
      <vt:lpstr>Arial</vt:lpstr>
      <vt:lpstr>Symbol</vt:lpstr>
      <vt:lpstr>Wingdings</vt:lpstr>
      <vt:lpstr>Office 테마</vt:lpstr>
      <vt:lpstr>데이터베이스 프로그래밍 기본 SQL</vt:lpstr>
      <vt:lpstr>학습목표</vt:lpstr>
      <vt:lpstr>학습목표</vt:lpstr>
      <vt:lpstr>01. DDL</vt:lpstr>
      <vt:lpstr>01. DDL</vt:lpstr>
      <vt:lpstr>02. DDL(데이터 정의어)의 활용</vt:lpstr>
      <vt:lpstr>02. DDL(데이터 정의어)의 활용</vt:lpstr>
      <vt:lpstr>02. DDL(데이터 정의어)의 활용</vt:lpstr>
      <vt:lpstr>02. DDL(데이터 정의어)의 활용</vt:lpstr>
      <vt:lpstr>03. 제약조건 적용 </vt:lpstr>
      <vt:lpstr>03. 제약조건 적용 </vt:lpstr>
      <vt:lpstr>04. DDL 실습-1 </vt:lpstr>
      <vt:lpstr>04. DDL 실습-1 </vt:lpstr>
      <vt:lpstr>04. DDL 실습-2 </vt:lpstr>
      <vt:lpstr>04. DDL 실습-2 </vt:lpstr>
      <vt:lpstr>04. DDL 실습-2 </vt:lpstr>
      <vt:lpstr>04. DDL 실습-2 </vt:lpstr>
      <vt:lpstr>04. DDL 실습-2 </vt:lpstr>
      <vt:lpstr>04. DDL 실습-3</vt:lpstr>
      <vt:lpstr>형성평가</vt:lpstr>
      <vt:lpstr>형성평가</vt:lpstr>
      <vt:lpstr>05. DML</vt:lpstr>
      <vt:lpstr>05. DML(데이터 조작어)의 활용</vt:lpstr>
      <vt:lpstr>05. DML(데이터 조작어)의 활용</vt:lpstr>
      <vt:lpstr>05. DML(데이터 조작어)의 활용</vt:lpstr>
      <vt:lpstr>05. DML(데이터 조작어)의 활용</vt:lpstr>
      <vt:lpstr>06. DML 실습 - 1 </vt:lpstr>
      <vt:lpstr>깜짝 퀴즈) DDL 실습</vt:lpstr>
      <vt:lpstr>06. DML 실습 - 2</vt:lpstr>
      <vt:lpstr>06. DML 실습 - 3</vt:lpstr>
      <vt:lpstr>06. DML 실습 - 3</vt:lpstr>
      <vt:lpstr>06. DML 실습 - 3</vt:lpstr>
      <vt:lpstr>06. DML 실습 - 3</vt:lpstr>
      <vt:lpstr>06. DML 실습 - 3</vt:lpstr>
      <vt:lpstr>형성평가</vt:lpstr>
      <vt:lpstr>형성평가</vt:lpstr>
      <vt:lpstr>형성평가</vt:lpstr>
      <vt:lpstr>07. DCL</vt:lpstr>
      <vt:lpstr>07. DCL</vt:lpstr>
      <vt:lpstr>08. DCL(데이터 제어어)의 활용</vt:lpstr>
      <vt:lpstr>[참고]</vt:lpstr>
      <vt:lpstr>08. DCL(데이터 제어어)의 활용</vt:lpstr>
      <vt:lpstr>08. DCL(데이터 제어어)의 활용</vt:lpstr>
      <vt:lpstr>08. DCL(데이터 제어어)의 활용</vt:lpstr>
      <vt:lpstr>08. DCL(데이터 제어어)의 활용</vt:lpstr>
      <vt:lpstr>08. DCL(데이터 제어어)의 활용 – TCL</vt:lpstr>
      <vt:lpstr>08. DCL(데이터 제어어)의 활용 – TCL</vt:lpstr>
      <vt:lpstr>형성평가</vt:lpstr>
      <vt:lpstr>형성평가</vt:lpstr>
      <vt:lpstr>09. 데이터 사전</vt:lpstr>
      <vt:lpstr>09. 데이터 사전</vt:lpstr>
      <vt:lpstr>09. 데이터 사전</vt:lpstr>
      <vt:lpstr>형성평가</vt:lpstr>
      <vt:lpstr>[programmer] 코딩 테스트</vt:lpstr>
      <vt:lpstr>실습과제</vt:lpstr>
      <vt:lpstr>실습과제</vt:lpstr>
      <vt:lpstr>1. DATABASE 용량 확인</vt:lpstr>
      <vt:lpstr>데이터 파일(Data Files)</vt:lpstr>
      <vt:lpstr>컨트롤 파일(Control Files)</vt:lpstr>
      <vt:lpstr>리두 로그 파일(Redo Log Files)</vt:lpstr>
      <vt:lpstr>데이터베이스 백업 시 다음 파일들을 백업하게 됨</vt:lpstr>
      <vt:lpstr>백업 – Data 디렉토리 직접 백업</vt:lpstr>
      <vt:lpstr>백업 - mysqldump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기본 SQL</dc:title>
  <dc:creator>5</dc:creator>
  <cp:lastModifiedBy>잉구탱구</cp:lastModifiedBy>
  <cp:revision>81</cp:revision>
  <dcterms:created xsi:type="dcterms:W3CDTF">2023-08-08T10:00:14Z</dcterms:created>
  <dcterms:modified xsi:type="dcterms:W3CDTF">2023-08-09T07:06:49Z</dcterms:modified>
</cp:coreProperties>
</file>